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9"/>
  </p:notesMasterIdLst>
  <p:sldIdLst>
    <p:sldId id="289" r:id="rId5"/>
    <p:sldId id="279" r:id="rId6"/>
    <p:sldId id="302" r:id="rId7"/>
    <p:sldId id="293" r:id="rId8"/>
    <p:sldId id="294" r:id="rId9"/>
    <p:sldId id="296" r:id="rId10"/>
    <p:sldId id="295" r:id="rId11"/>
    <p:sldId id="297" r:id="rId12"/>
    <p:sldId id="316" r:id="rId13"/>
    <p:sldId id="314" r:id="rId14"/>
    <p:sldId id="304" r:id="rId15"/>
    <p:sldId id="305" r:id="rId16"/>
    <p:sldId id="306" r:id="rId17"/>
    <p:sldId id="307" r:id="rId18"/>
    <p:sldId id="308" r:id="rId19"/>
    <p:sldId id="309" r:id="rId20"/>
    <p:sldId id="310" r:id="rId21"/>
    <p:sldId id="311" r:id="rId22"/>
    <p:sldId id="312" r:id="rId23"/>
    <p:sldId id="313" r:id="rId24"/>
    <p:sldId id="298" r:id="rId25"/>
    <p:sldId id="300" r:id="rId26"/>
    <p:sldId id="315" r:id="rId27"/>
    <p:sldId id="258" r:id="rId28"/>
  </p:sldIdLst>
  <p:sldSz cx="12192000" cy="6858000"/>
  <p:notesSz cx="6858000" cy="9144000"/>
  <p:embeddedFontLst>
    <p:embeddedFont>
      <p:font typeface="Instrument Serif" panose="020B0604020202020204" charset="0"/>
      <p:regular r:id="rId30"/>
      <p:italic r:id="rId31"/>
    </p:embeddedFont>
    <p:embeddedFont>
      <p:font typeface="Just Another Han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9B26AB-BB3A-4D0B-B8EF-09F902468C94}">
          <p14:sldIdLst>
            <p14:sldId id="289"/>
            <p14:sldId id="279"/>
            <p14:sldId id="302"/>
          </p14:sldIdLst>
        </p14:section>
        <p14:section name="Data Preparation" id="{45EE419A-8712-498E-9A6F-E5CFEAD99B1A}">
          <p14:sldIdLst>
            <p14:sldId id="293"/>
            <p14:sldId id="294"/>
            <p14:sldId id="296"/>
            <p14:sldId id="295"/>
            <p14:sldId id="297"/>
            <p14:sldId id="316"/>
          </p14:sldIdLst>
        </p14:section>
        <p14:section name="EDA" id="{805A21F4-AE54-4315-ABF6-526566DB2760}">
          <p14:sldIdLst>
            <p14:sldId id="314"/>
            <p14:sldId id="304"/>
            <p14:sldId id="305"/>
            <p14:sldId id="306"/>
            <p14:sldId id="307"/>
            <p14:sldId id="308"/>
            <p14:sldId id="309"/>
            <p14:sldId id="310"/>
            <p14:sldId id="311"/>
            <p14:sldId id="312"/>
          </p14:sldIdLst>
        </p14:section>
        <p14:section name="Machine Learning" id="{23FFE1F7-5D13-48ED-8B70-92D03C454F94}">
          <p14:sldIdLst>
            <p14:sldId id="313"/>
            <p14:sldId id="298"/>
            <p14:sldId id="300"/>
            <p14:sldId id="315"/>
          </p14:sldIdLst>
        </p14:section>
        <p14:section name="Conclusion" id="{CA389622-55D9-441F-A7FC-120C427CA1E6}">
          <p14:sldIdLst>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5D46"/>
    <a:srgbClr val="F6F1E9"/>
    <a:srgbClr val="E5E6E5"/>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8B6570-678A-4DC4-AABA-5C11FCEA014F}" v="1501" dt="2024-04-20T09:28:47.3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E7B12121-56CB-C44C-A593-EE48AEA8C2EA}" type="datetimeFigureOut">
              <a:rPr lang="en-GB" smtClean="0"/>
              <a:pPr/>
              <a:t>23/04/2024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4179B4D2-735C-6A4E-8DBA-06BF4FD160A2}" type="slidenum">
              <a:rPr lang="en-GB" smtClean="0"/>
              <a:pPr/>
              <a:t>‹#›</a:t>
            </a:fld>
            <a:endParaRPr lang="en-GB"/>
          </a:p>
        </p:txBody>
      </p:sp>
    </p:spTree>
    <p:extLst>
      <p:ext uri="{BB962C8B-B14F-4D97-AF65-F5344CB8AC3E}">
        <p14:creationId xmlns:p14="http://schemas.microsoft.com/office/powerpoint/2010/main" val="2491074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179B4D2-735C-6A4E-8DBA-06BF4FD160A2}" type="slidenum">
              <a:rPr lang="en-GB" smtClean="0"/>
              <a:pPr/>
              <a:t>1</a:t>
            </a:fld>
            <a:endParaRPr lang="en-GB"/>
          </a:p>
        </p:txBody>
      </p:sp>
    </p:spTree>
    <p:extLst>
      <p:ext uri="{BB962C8B-B14F-4D97-AF65-F5344CB8AC3E}">
        <p14:creationId xmlns:p14="http://schemas.microsoft.com/office/powerpoint/2010/main" val="1915595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system-ui"/>
              </a:rPr>
              <a:t>First we did EDA on the metadata, because our dataset is very large, </a:t>
            </a:r>
          </a:p>
          <a:p>
            <a:r>
              <a:rPr lang="en-US" b="0" i="0">
                <a:effectLst/>
                <a:latin typeface="system-ui"/>
              </a:rPr>
              <a:t>so doing analysis on the metadata </a:t>
            </a:r>
          </a:p>
          <a:p>
            <a:r>
              <a:rPr lang="en-US" b="0" i="0">
                <a:effectLst/>
                <a:latin typeface="system-ui"/>
              </a:rPr>
              <a:t>can provide significant insights into the types and structure of the data, </a:t>
            </a:r>
          </a:p>
          <a:p>
            <a:r>
              <a:rPr lang="en-US" b="0" i="0">
                <a:effectLst/>
                <a:latin typeface="system-ui"/>
              </a:rPr>
              <a:t>and help to inform further data preparation and analysis.</a:t>
            </a:r>
            <a:endParaRPr lang="en-GB"/>
          </a:p>
        </p:txBody>
      </p:sp>
      <p:sp>
        <p:nvSpPr>
          <p:cNvPr id="4" name="Slide Number Placeholder 3"/>
          <p:cNvSpPr>
            <a:spLocks noGrp="1"/>
          </p:cNvSpPr>
          <p:nvPr>
            <p:ph type="sldNum" sz="quarter" idx="5"/>
          </p:nvPr>
        </p:nvSpPr>
        <p:spPr/>
        <p:txBody>
          <a:bodyPr/>
          <a:lstStyle/>
          <a:p>
            <a:fld id="{4179B4D2-735C-6A4E-8DBA-06BF4FD160A2}" type="slidenum">
              <a:rPr lang="en-GB" smtClean="0"/>
              <a:pPr/>
              <a:t>11</a:t>
            </a:fld>
            <a:endParaRPr lang="en-GB"/>
          </a:p>
        </p:txBody>
      </p:sp>
    </p:spTree>
    <p:extLst>
      <p:ext uri="{BB962C8B-B14F-4D97-AF65-F5344CB8AC3E}">
        <p14:creationId xmlns:p14="http://schemas.microsoft.com/office/powerpoint/2010/main" val="3890004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system-ui"/>
              </a:rPr>
              <a:t>We plotted the waveforms and spectrograms of random 1 second audio files</a:t>
            </a:r>
          </a:p>
          <a:p>
            <a:r>
              <a:rPr lang="en-US" b="0" i="0">
                <a:effectLst/>
                <a:latin typeface="system-ui"/>
              </a:rPr>
              <a:t>Waveforms </a:t>
            </a:r>
            <a:r>
              <a:rPr lang="en-US" b="0" i="0" err="1">
                <a:effectLst/>
                <a:latin typeface="system-ui"/>
              </a:rPr>
              <a:t>visualise</a:t>
            </a:r>
            <a:r>
              <a:rPr lang="en-US" b="0" i="0">
                <a:effectLst/>
                <a:latin typeface="system-ui"/>
              </a:rPr>
              <a:t> the amplitude of audio signals over time, which can give insights into </a:t>
            </a:r>
          </a:p>
          <a:p>
            <a:r>
              <a:rPr lang="en-US" b="0" i="0">
                <a:effectLst/>
                <a:latin typeface="system-ui"/>
              </a:rPr>
              <a:t>loudness and energy. </a:t>
            </a:r>
          </a:p>
          <a:p>
            <a:r>
              <a:rPr lang="en-US" b="0" i="0">
                <a:effectLst/>
                <a:latin typeface="system-ui"/>
              </a:rPr>
              <a:t>Spectrograms represent the frequency content of the audio over time, which is useful for </a:t>
            </a:r>
          </a:p>
          <a:p>
            <a:r>
              <a:rPr lang="en-US" b="0" i="0">
                <a:effectLst/>
                <a:latin typeface="system-ui"/>
              </a:rPr>
              <a:t>identifying different sounds. </a:t>
            </a:r>
            <a:endParaRPr lang="en-GB"/>
          </a:p>
        </p:txBody>
      </p:sp>
      <p:sp>
        <p:nvSpPr>
          <p:cNvPr id="4" name="Slide Number Placeholder 3"/>
          <p:cNvSpPr>
            <a:spLocks noGrp="1"/>
          </p:cNvSpPr>
          <p:nvPr>
            <p:ph type="sldNum" sz="quarter" idx="5"/>
          </p:nvPr>
        </p:nvSpPr>
        <p:spPr/>
        <p:txBody>
          <a:bodyPr/>
          <a:lstStyle/>
          <a:p>
            <a:fld id="{4179B4D2-735C-6A4E-8DBA-06BF4FD160A2}" type="slidenum">
              <a:rPr lang="en-GB" smtClean="0"/>
              <a:pPr/>
              <a:t>12</a:t>
            </a:fld>
            <a:endParaRPr lang="en-GB"/>
          </a:p>
        </p:txBody>
      </p:sp>
    </p:spTree>
    <p:extLst>
      <p:ext uri="{BB962C8B-B14F-4D97-AF65-F5344CB8AC3E}">
        <p14:creationId xmlns:p14="http://schemas.microsoft.com/office/powerpoint/2010/main" val="1950784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effectLst/>
                <a:latin typeface="system-ui"/>
              </a:rPr>
              <a:t>Next, we also plotted the heatmaps of the . . .</a:t>
            </a:r>
          </a:p>
          <a:p>
            <a:pPr algn="l"/>
            <a:r>
              <a:rPr lang="en-US" b="0" i="0">
                <a:effectLst/>
                <a:latin typeface="system-ui"/>
              </a:rPr>
              <a:t>MFCCs </a:t>
            </a:r>
            <a:r>
              <a:rPr lang="en-US" b="0" i="0" err="1">
                <a:effectLst/>
                <a:latin typeface="system-ui"/>
              </a:rPr>
              <a:t>visualise</a:t>
            </a:r>
            <a:r>
              <a:rPr lang="en-US" b="0" i="0">
                <a:effectLst/>
                <a:latin typeface="system-ui"/>
              </a:rPr>
              <a:t> the timbral texture of the audio. </a:t>
            </a:r>
          </a:p>
          <a:p>
            <a:pPr algn="l"/>
            <a:r>
              <a:rPr lang="en-US" b="0" i="0">
                <a:effectLst/>
                <a:latin typeface="system-ui"/>
              </a:rPr>
              <a:t>Timbre is the quality of a musical note or sound that distinguishes </a:t>
            </a:r>
          </a:p>
          <a:p>
            <a:pPr algn="l"/>
            <a:r>
              <a:rPr lang="en-US" b="0" i="0">
                <a:effectLst/>
                <a:latin typeface="system-ui"/>
              </a:rPr>
              <a:t>different types of sound production, including musical instruments, </a:t>
            </a:r>
          </a:p>
          <a:p>
            <a:pPr algn="l"/>
            <a:r>
              <a:rPr lang="en-US" b="0" i="0">
                <a:effectLst/>
                <a:latin typeface="system-ui"/>
              </a:rPr>
              <a:t>and is often referred to as the "color" of the sound.</a:t>
            </a:r>
          </a:p>
          <a:p>
            <a:pPr algn="l"/>
            <a:r>
              <a:rPr lang="en-US" b="0" i="0">
                <a:effectLst/>
                <a:latin typeface="system-ui"/>
              </a:rPr>
              <a:t>In the heatmaps, the color intensity represents the magnitude of the MFCC values at each </a:t>
            </a:r>
          </a:p>
          <a:p>
            <a:pPr algn="l"/>
            <a:r>
              <a:rPr lang="en-US" b="0" i="0">
                <a:effectLst/>
                <a:latin typeface="system-ui"/>
              </a:rPr>
              <a:t>point in time. </a:t>
            </a:r>
          </a:p>
          <a:p>
            <a:pPr algn="l"/>
            <a:r>
              <a:rPr lang="en-US" b="1" i="0">
                <a:effectLst/>
                <a:latin typeface="system-ui"/>
              </a:rPr>
              <a:t>Low-order MFCCs (toward the top of each plot)</a:t>
            </a:r>
            <a:r>
              <a:rPr lang="en-US" b="0" i="0">
                <a:effectLst/>
                <a:latin typeface="system-ui"/>
              </a:rPr>
              <a:t> : Captures the overall envelope shape </a:t>
            </a:r>
          </a:p>
          <a:p>
            <a:pPr algn="l"/>
            <a:r>
              <a:rPr lang="en-US" b="0" i="0">
                <a:effectLst/>
                <a:latin typeface="system-ui"/>
              </a:rPr>
              <a:t>of the spectral energy distribution</a:t>
            </a:r>
          </a:p>
          <a:p>
            <a:pPr algn="l"/>
            <a:r>
              <a:rPr lang="en-US" b="1" i="0">
                <a:effectLst/>
                <a:latin typeface="system-ui"/>
              </a:rPr>
              <a:t>High-order MFCCs (toward the bottom of each plot)</a:t>
            </a:r>
            <a:r>
              <a:rPr lang="en-US" b="0" i="0">
                <a:effectLst/>
                <a:latin typeface="system-ui"/>
              </a:rPr>
              <a:t> : Captures finer details of the timbre</a:t>
            </a:r>
          </a:p>
          <a:p>
            <a:endParaRPr lang="en-GB"/>
          </a:p>
        </p:txBody>
      </p:sp>
      <p:sp>
        <p:nvSpPr>
          <p:cNvPr id="4" name="Slide Number Placeholder 3"/>
          <p:cNvSpPr>
            <a:spLocks noGrp="1"/>
          </p:cNvSpPr>
          <p:nvPr>
            <p:ph type="sldNum" sz="quarter" idx="5"/>
          </p:nvPr>
        </p:nvSpPr>
        <p:spPr/>
        <p:txBody>
          <a:bodyPr/>
          <a:lstStyle/>
          <a:p>
            <a:fld id="{4179B4D2-735C-6A4E-8DBA-06BF4FD160A2}" type="slidenum">
              <a:rPr lang="en-GB" smtClean="0"/>
              <a:pPr/>
              <a:t>13</a:t>
            </a:fld>
            <a:endParaRPr lang="en-GB"/>
          </a:p>
        </p:txBody>
      </p:sp>
    </p:spTree>
    <p:extLst>
      <p:ext uri="{BB962C8B-B14F-4D97-AF65-F5344CB8AC3E}">
        <p14:creationId xmlns:p14="http://schemas.microsoft.com/office/powerpoint/2010/main" val="1264148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Spectral centroid represents the “center of mass” of the spectrum </a:t>
            </a:r>
          </a:p>
          <a:p>
            <a:r>
              <a:rPr lang="en-US"/>
              <a:t>and shows the average frequency of the sound, which can help us understand the </a:t>
            </a:r>
          </a:p>
          <a:p>
            <a:r>
              <a:rPr lang="en-US"/>
              <a:t>perceived pitch and timbre.</a:t>
            </a:r>
            <a:endParaRPr lang="en-GB"/>
          </a:p>
        </p:txBody>
      </p:sp>
      <p:sp>
        <p:nvSpPr>
          <p:cNvPr id="4" name="Slide Number Placeholder 3"/>
          <p:cNvSpPr>
            <a:spLocks noGrp="1"/>
          </p:cNvSpPr>
          <p:nvPr>
            <p:ph type="sldNum" sz="quarter" idx="5"/>
          </p:nvPr>
        </p:nvSpPr>
        <p:spPr/>
        <p:txBody>
          <a:bodyPr/>
          <a:lstStyle/>
          <a:p>
            <a:fld id="{4179B4D2-735C-6A4E-8DBA-06BF4FD160A2}" type="slidenum">
              <a:rPr lang="en-GB" smtClean="0"/>
              <a:pPr/>
              <a:t>15</a:t>
            </a:fld>
            <a:endParaRPr lang="en-GB"/>
          </a:p>
        </p:txBody>
      </p:sp>
    </p:spTree>
    <p:extLst>
      <p:ext uri="{BB962C8B-B14F-4D97-AF65-F5344CB8AC3E}">
        <p14:creationId xmlns:p14="http://schemas.microsoft.com/office/powerpoint/2010/main" val="2396006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Spectral </a:t>
            </a:r>
            <a:r>
              <a:rPr lang="en-US" err="1"/>
              <a:t>rolloff</a:t>
            </a:r>
            <a:r>
              <a:rPr lang="en-US"/>
              <a:t> is defined as the frequency below which a certain percentage </a:t>
            </a:r>
          </a:p>
          <a:p>
            <a:r>
              <a:rPr lang="en-US"/>
              <a:t>(set as 85%) of the total energy of the spectrum is contained, and the spectral </a:t>
            </a:r>
            <a:r>
              <a:rPr lang="en-US" err="1"/>
              <a:t>rolloff</a:t>
            </a:r>
            <a:r>
              <a:rPr lang="en-US"/>
              <a:t> point </a:t>
            </a:r>
          </a:p>
          <a:p>
            <a:r>
              <a:rPr lang="en-US"/>
              <a:t>can be used to distinguish between harmonic (musical tones) and noise-like components of </a:t>
            </a:r>
          </a:p>
          <a:p>
            <a:r>
              <a:rPr lang="en-US"/>
              <a:t>the audio signal.</a:t>
            </a:r>
            <a:endParaRPr lang="en-GB"/>
          </a:p>
        </p:txBody>
      </p:sp>
      <p:sp>
        <p:nvSpPr>
          <p:cNvPr id="4" name="Slide Number Placeholder 3"/>
          <p:cNvSpPr>
            <a:spLocks noGrp="1"/>
          </p:cNvSpPr>
          <p:nvPr>
            <p:ph type="sldNum" sz="quarter" idx="5"/>
          </p:nvPr>
        </p:nvSpPr>
        <p:spPr/>
        <p:txBody>
          <a:bodyPr/>
          <a:lstStyle/>
          <a:p>
            <a:fld id="{4179B4D2-735C-6A4E-8DBA-06BF4FD160A2}" type="slidenum">
              <a:rPr lang="en-GB" smtClean="0"/>
              <a:pPr/>
              <a:t>16</a:t>
            </a:fld>
            <a:endParaRPr lang="en-GB"/>
          </a:p>
        </p:txBody>
      </p:sp>
    </p:spTree>
    <p:extLst>
      <p:ext uri="{BB962C8B-B14F-4D97-AF65-F5344CB8AC3E}">
        <p14:creationId xmlns:p14="http://schemas.microsoft.com/office/powerpoint/2010/main" val="82114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Zero crossing rate measures how frequently the speech signal changes its polarity or </a:t>
            </a:r>
          </a:p>
          <a:p>
            <a:r>
              <a:rPr lang="en-US"/>
              <a:t>crosses the zero amplitude line, representing the rate of changes in the audio waveform.</a:t>
            </a:r>
            <a:endParaRPr lang="en-GB"/>
          </a:p>
        </p:txBody>
      </p:sp>
      <p:sp>
        <p:nvSpPr>
          <p:cNvPr id="4" name="Slide Number Placeholder 3"/>
          <p:cNvSpPr>
            <a:spLocks noGrp="1"/>
          </p:cNvSpPr>
          <p:nvPr>
            <p:ph type="sldNum" sz="quarter" idx="5"/>
          </p:nvPr>
        </p:nvSpPr>
        <p:spPr/>
        <p:txBody>
          <a:bodyPr/>
          <a:lstStyle/>
          <a:p>
            <a:fld id="{4179B4D2-735C-6A4E-8DBA-06BF4FD160A2}" type="slidenum">
              <a:rPr lang="en-GB" smtClean="0"/>
              <a:pPr/>
              <a:t>17</a:t>
            </a:fld>
            <a:endParaRPr lang="en-GB"/>
          </a:p>
        </p:txBody>
      </p:sp>
    </p:spTree>
    <p:extLst>
      <p:ext uri="{BB962C8B-B14F-4D97-AF65-F5344CB8AC3E}">
        <p14:creationId xmlns:p14="http://schemas.microsoft.com/office/powerpoint/2010/main" val="730481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plotted the scatterplots of these 4 features, </a:t>
            </a:r>
            <a:r>
              <a:rPr lang="en-US" err="1"/>
              <a:t>colour</a:t>
            </a:r>
            <a:r>
              <a:rPr lang="en-US"/>
              <a:t> coded according to instrument</a:t>
            </a:r>
          </a:p>
          <a:p>
            <a:r>
              <a:rPr lang="en-US"/>
              <a:t>From the Boxplots and Scatterplots, we can see that these 4 features from each instrument </a:t>
            </a:r>
          </a:p>
          <a:p>
            <a:r>
              <a:rPr lang="en-US"/>
              <a:t>can be grouped together, with the those for Violin the most differentiable from the rest. </a:t>
            </a:r>
          </a:p>
          <a:p>
            <a:r>
              <a:rPr lang="en-US"/>
              <a:t>This presents valuable insights as to the features or pairs of features that are important</a:t>
            </a:r>
          </a:p>
          <a:p>
            <a:r>
              <a:rPr lang="en-US"/>
              <a:t>for </a:t>
            </a:r>
            <a:r>
              <a:rPr lang="en-US" err="1"/>
              <a:t>categorising</a:t>
            </a:r>
            <a:r>
              <a:rPr lang="en-US"/>
              <a:t> the audio samples.</a:t>
            </a:r>
            <a:endParaRPr lang="en-GB"/>
          </a:p>
        </p:txBody>
      </p:sp>
      <p:sp>
        <p:nvSpPr>
          <p:cNvPr id="4" name="Slide Number Placeholder 3"/>
          <p:cNvSpPr>
            <a:spLocks noGrp="1"/>
          </p:cNvSpPr>
          <p:nvPr>
            <p:ph type="sldNum" sz="quarter" idx="5"/>
          </p:nvPr>
        </p:nvSpPr>
        <p:spPr/>
        <p:txBody>
          <a:bodyPr/>
          <a:lstStyle/>
          <a:p>
            <a:fld id="{4179B4D2-735C-6A4E-8DBA-06BF4FD160A2}" type="slidenum">
              <a:rPr lang="en-GB" smtClean="0"/>
              <a:pPr/>
              <a:t>18</a:t>
            </a:fld>
            <a:endParaRPr lang="en-GB"/>
          </a:p>
        </p:txBody>
      </p:sp>
    </p:spTree>
    <p:extLst>
      <p:ext uri="{BB962C8B-B14F-4D97-AF65-F5344CB8AC3E}">
        <p14:creationId xmlns:p14="http://schemas.microsoft.com/office/powerpoint/2010/main" val="1831951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Because this is a classic classification problem, we used a classification tree, and used</a:t>
            </a:r>
          </a:p>
          <a:p>
            <a:r>
              <a:rPr lang="en-US"/>
              <a:t>The 4 features from before to train it</a:t>
            </a:r>
          </a:p>
          <a:p>
            <a:r>
              <a:rPr lang="en-US"/>
              <a:t>For a tree of max depth 4, the accuracy we got was 92.5%</a:t>
            </a:r>
            <a:endParaRPr lang="en-GB"/>
          </a:p>
        </p:txBody>
      </p:sp>
      <p:sp>
        <p:nvSpPr>
          <p:cNvPr id="4" name="Slide Number Placeholder 3"/>
          <p:cNvSpPr>
            <a:spLocks noGrp="1"/>
          </p:cNvSpPr>
          <p:nvPr>
            <p:ph type="sldNum" sz="quarter" idx="5"/>
          </p:nvPr>
        </p:nvSpPr>
        <p:spPr/>
        <p:txBody>
          <a:bodyPr/>
          <a:lstStyle/>
          <a:p>
            <a:fld id="{4179B4D2-735C-6A4E-8DBA-06BF4FD160A2}" type="slidenum">
              <a:rPr lang="en-GB" smtClean="0"/>
              <a:pPr/>
              <a:t>21</a:t>
            </a:fld>
            <a:endParaRPr lang="en-GB"/>
          </a:p>
        </p:txBody>
      </p:sp>
    </p:spTree>
    <p:extLst>
      <p:ext uri="{BB962C8B-B14F-4D97-AF65-F5344CB8AC3E}">
        <p14:creationId xmlns:p14="http://schemas.microsoft.com/office/powerpoint/2010/main" val="3541956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Wav2Vec2 stands out in the world of audio processing. Originally designed for speech recognition tasks, this model uses a convolutional neural network (CNN) to extract features from raw audio waveforms.</a:t>
            </a:r>
          </a:p>
          <a:p>
            <a:endParaRPr lang="en-US" b="0" i="0" dirty="0">
              <a:solidFill>
                <a:srgbClr val="0D0D0D"/>
              </a:solidFill>
              <a:effectLst/>
              <a:latin typeface="Söhne"/>
            </a:endParaRPr>
          </a:p>
          <a:p>
            <a:r>
              <a:rPr lang="en-US" b="0" i="0" dirty="0">
                <a:solidFill>
                  <a:srgbClr val="0D0D0D"/>
                </a:solidFill>
                <a:effectLst/>
                <a:latin typeface="Söhne"/>
              </a:rPr>
              <a:t>What makes Wav2Vec2 exceptional is its use of the Transformer's attention mechanism. This allows the model to focus on specific parts of an audio signal and understand the context better—vital for distinguishing between the subtle nuances of different musical instruments.</a:t>
            </a:r>
          </a:p>
          <a:p>
            <a:endParaRPr lang="en-US" b="0" i="0" dirty="0">
              <a:solidFill>
                <a:srgbClr val="0D0D0D"/>
              </a:solidFill>
              <a:effectLst/>
              <a:latin typeface="Söhne"/>
            </a:endParaRPr>
          </a:p>
          <a:p>
            <a:r>
              <a:rPr lang="en-US" b="0" i="0" dirty="0">
                <a:solidFill>
                  <a:srgbClr val="0D0D0D"/>
                </a:solidFill>
                <a:effectLst/>
                <a:latin typeface="Söhne"/>
              </a:rPr>
              <a:t>Though pre-trained on human speech, we've adapted Wav2Vec2 to the realm of music. By fine-tuning it with the MusicNet Dataset of instrument sounds, the model has learned to identify the unique acoustic signatures of various instruments.</a:t>
            </a:r>
          </a:p>
          <a:p>
            <a:endParaRPr lang="en-US" b="0" i="0" dirty="0">
              <a:solidFill>
                <a:srgbClr val="0D0D0D"/>
              </a:solidFill>
              <a:effectLst/>
              <a:latin typeface="Söhne"/>
            </a:endParaRPr>
          </a:p>
          <a:p>
            <a:r>
              <a:rPr lang="en-US" b="0" i="0" dirty="0">
                <a:solidFill>
                  <a:srgbClr val="0D0D0D"/>
                </a:solidFill>
                <a:effectLst/>
                <a:latin typeface="Söhne"/>
              </a:rPr>
              <a:t>Our results have been outstanding, with the model achieving a validation accuracy of 99.85%. This level of precision is a testament to the model's ability to capture the complex auditory patterns associated with different instruments.</a:t>
            </a:r>
          </a:p>
        </p:txBody>
      </p:sp>
      <p:sp>
        <p:nvSpPr>
          <p:cNvPr id="4" name="Slide Number Placeholder 3"/>
          <p:cNvSpPr>
            <a:spLocks noGrp="1"/>
          </p:cNvSpPr>
          <p:nvPr>
            <p:ph type="sldNum" sz="quarter" idx="5"/>
          </p:nvPr>
        </p:nvSpPr>
        <p:spPr/>
        <p:txBody>
          <a:bodyPr/>
          <a:lstStyle/>
          <a:p>
            <a:fld id="{4179B4D2-735C-6A4E-8DBA-06BF4FD160A2}" type="slidenum">
              <a:rPr lang="en-GB" smtClean="0"/>
              <a:pPr/>
              <a:t>22</a:t>
            </a:fld>
            <a:endParaRPr lang="en-GB"/>
          </a:p>
        </p:txBody>
      </p:sp>
    </p:spTree>
    <p:extLst>
      <p:ext uri="{BB962C8B-B14F-4D97-AF65-F5344CB8AC3E}">
        <p14:creationId xmlns:p14="http://schemas.microsoft.com/office/powerpoint/2010/main" val="1219915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D0D0D"/>
                </a:solidFill>
                <a:effectLst/>
                <a:latin typeface="Söhne"/>
              </a:rPr>
              <a:t>Wav2Vec2 is originally designed for speech recognition tasks, this model uses a convolutional neural network (CNN) to extract features from raw audio waveforms.</a:t>
            </a:r>
          </a:p>
          <a:p>
            <a:endParaRPr lang="en-US" b="0" i="0">
              <a:solidFill>
                <a:srgbClr val="0D0D0D"/>
              </a:solidFill>
              <a:effectLst/>
              <a:latin typeface="Söhne"/>
            </a:endParaRPr>
          </a:p>
          <a:p>
            <a:r>
              <a:rPr lang="en-US" b="0" i="0">
                <a:solidFill>
                  <a:srgbClr val="0D0D0D"/>
                </a:solidFill>
                <a:effectLst/>
                <a:latin typeface="Söhne"/>
              </a:rPr>
              <a:t>What makes Wav2Vec2 exceptional is its use of the Transformer's attention mechanism. This allows the model to focus on specific parts of an audio signal and understand the context better—vital for distinguishing between the subtle nuances of different musical instruments.</a:t>
            </a:r>
          </a:p>
          <a:p>
            <a:endParaRPr lang="en-US" b="0" i="0">
              <a:solidFill>
                <a:srgbClr val="0D0D0D"/>
              </a:solidFill>
              <a:effectLst/>
              <a:latin typeface="Söhne"/>
            </a:endParaRPr>
          </a:p>
          <a:p>
            <a:r>
              <a:rPr lang="en-US" b="0" i="0">
                <a:solidFill>
                  <a:srgbClr val="0D0D0D"/>
                </a:solidFill>
                <a:effectLst/>
                <a:latin typeface="Söhne"/>
              </a:rPr>
              <a:t>Though pre-trained on human speech, we've adapted Wav2Vec2 to the realm of music. By fine-tuning it with the </a:t>
            </a:r>
            <a:r>
              <a:rPr lang="en-US" b="0" i="0" err="1">
                <a:solidFill>
                  <a:srgbClr val="0D0D0D"/>
                </a:solidFill>
                <a:effectLst/>
                <a:latin typeface="Söhne"/>
              </a:rPr>
              <a:t>MusicNet</a:t>
            </a:r>
            <a:r>
              <a:rPr lang="en-US" b="0" i="0">
                <a:solidFill>
                  <a:srgbClr val="0D0D0D"/>
                </a:solidFill>
                <a:effectLst/>
                <a:latin typeface="Söhne"/>
              </a:rPr>
              <a:t> Dataset of instrument sounds, the model has learned to identify the unique acoustic signatures of various instruments.</a:t>
            </a:r>
          </a:p>
          <a:p>
            <a:endParaRPr lang="en-US" b="0" i="0">
              <a:solidFill>
                <a:srgbClr val="0D0D0D"/>
              </a:solidFill>
              <a:effectLst/>
              <a:latin typeface="Söhne"/>
            </a:endParaRPr>
          </a:p>
          <a:p>
            <a:r>
              <a:rPr lang="en-US" b="0" i="0">
                <a:solidFill>
                  <a:srgbClr val="0D0D0D"/>
                </a:solidFill>
                <a:effectLst/>
                <a:latin typeface="Söhne"/>
              </a:rPr>
              <a:t>Our results have been outstanding, with the model achieving a validation accuracy of 99.85%. This level of precision is a testament to the model's ability to capture the complex auditory patterns associated with different instruments.</a:t>
            </a:r>
          </a:p>
        </p:txBody>
      </p:sp>
      <p:sp>
        <p:nvSpPr>
          <p:cNvPr id="4" name="Slide Number Placeholder 3"/>
          <p:cNvSpPr>
            <a:spLocks noGrp="1"/>
          </p:cNvSpPr>
          <p:nvPr>
            <p:ph type="sldNum" sz="quarter" idx="5"/>
          </p:nvPr>
        </p:nvSpPr>
        <p:spPr/>
        <p:txBody>
          <a:bodyPr/>
          <a:lstStyle/>
          <a:p>
            <a:fld id="{4179B4D2-735C-6A4E-8DBA-06BF4FD160A2}" type="slidenum">
              <a:rPr lang="en-GB" smtClean="0"/>
              <a:pPr/>
              <a:t>23</a:t>
            </a:fld>
            <a:endParaRPr lang="en-GB"/>
          </a:p>
        </p:txBody>
      </p:sp>
    </p:spTree>
    <p:extLst>
      <p:ext uri="{BB962C8B-B14F-4D97-AF65-F5344CB8AC3E}">
        <p14:creationId xmlns:p14="http://schemas.microsoft.com/office/powerpoint/2010/main" val="1458795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b="1" i="0">
                <a:solidFill>
                  <a:srgbClr val="000000"/>
                </a:solidFill>
                <a:effectLst/>
                <a:highlight>
                  <a:srgbClr val="F7F7F7"/>
                </a:highlight>
                <a:latin typeface="-apple-system"/>
              </a:rPr>
              <a:t>1. Enhancement of Music Education</a:t>
            </a:r>
          </a:p>
          <a:p>
            <a:pPr algn="l"/>
            <a:r>
              <a:rPr lang="en-SG" b="0" i="0">
                <a:solidFill>
                  <a:srgbClr val="000000"/>
                </a:solidFill>
                <a:effectLst/>
                <a:highlight>
                  <a:srgbClr val="F7F7F7"/>
                </a:highlight>
                <a:latin typeface="-apple-system"/>
              </a:rPr>
              <a:t>A machine learning model that classifies musical instruments can be an invaluable tool in educational settings. It can help students more quickly identify and distinguish between sounds of different instruments, aiding in ear training and music theory studies. For beginners, such interactive tools can make learning more engaging and intuitive.</a:t>
            </a:r>
          </a:p>
          <a:p>
            <a:pPr algn="l"/>
            <a:r>
              <a:rPr lang="en-SG" b="1" i="0">
                <a:solidFill>
                  <a:srgbClr val="000000"/>
                </a:solidFill>
                <a:effectLst/>
                <a:highlight>
                  <a:srgbClr val="F7F7F7"/>
                </a:highlight>
                <a:latin typeface="-apple-system"/>
              </a:rPr>
              <a:t>2. Assistance in Music Production and Audio Engineering</a:t>
            </a:r>
          </a:p>
          <a:p>
            <a:pPr algn="l"/>
            <a:r>
              <a:rPr lang="en-SG" b="0" i="0">
                <a:solidFill>
                  <a:srgbClr val="000000"/>
                </a:solidFill>
                <a:effectLst/>
                <a:highlight>
                  <a:srgbClr val="F7F7F7"/>
                </a:highlight>
                <a:latin typeface="-apple-system"/>
              </a:rPr>
              <a:t>In the realm of music production and audio engineering, such a model can streamline the process of mixing and mastering by automatically identifying and tagging tracks with the correct instrument labels. This can save time and reduce the workload on human engineers, allowing them to focus on more creative aspects of production.</a:t>
            </a:r>
          </a:p>
          <a:p>
            <a:pPr algn="l"/>
            <a:r>
              <a:rPr lang="en-SG" b="1" i="0">
                <a:solidFill>
                  <a:srgbClr val="000000"/>
                </a:solidFill>
                <a:effectLst/>
                <a:highlight>
                  <a:srgbClr val="F7F7F7"/>
                </a:highlight>
                <a:latin typeface="-apple-system"/>
              </a:rPr>
              <a:t>6. Preservation of Cultural Heritage</a:t>
            </a:r>
          </a:p>
          <a:p>
            <a:pPr algn="l"/>
            <a:r>
              <a:rPr lang="en-SG" b="0" i="0">
                <a:solidFill>
                  <a:srgbClr val="000000"/>
                </a:solidFill>
                <a:effectLst/>
                <a:highlight>
                  <a:srgbClr val="F7F7F7"/>
                </a:highlight>
                <a:latin typeface="-apple-system"/>
              </a:rPr>
              <a:t>In cultural studies and preservation, understanding and documenting the types of instruments used in traditional music is crucial. A model that can classify instruments can help in the digital preservation efforts of rare and ethnic music recordings, ensuring that cultural heritage is maintained for future generations.</a:t>
            </a:r>
          </a:p>
          <a:p>
            <a:endParaRPr lang="en-GB"/>
          </a:p>
        </p:txBody>
      </p:sp>
      <p:sp>
        <p:nvSpPr>
          <p:cNvPr id="4" name="Slide Number Placeholder 3"/>
          <p:cNvSpPr>
            <a:spLocks noGrp="1"/>
          </p:cNvSpPr>
          <p:nvPr>
            <p:ph type="sldNum" sz="quarter" idx="5"/>
          </p:nvPr>
        </p:nvSpPr>
        <p:spPr/>
        <p:txBody>
          <a:bodyPr/>
          <a:lstStyle/>
          <a:p>
            <a:fld id="{4179B4D2-735C-6A4E-8DBA-06BF4FD160A2}" type="slidenum">
              <a:rPr lang="en-GB" smtClean="0"/>
              <a:pPr/>
              <a:t>3</a:t>
            </a:fld>
            <a:endParaRPr lang="en-GB"/>
          </a:p>
        </p:txBody>
      </p:sp>
    </p:spTree>
    <p:extLst>
      <p:ext uri="{BB962C8B-B14F-4D97-AF65-F5344CB8AC3E}">
        <p14:creationId xmlns:p14="http://schemas.microsoft.com/office/powerpoint/2010/main" val="2665369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D0D0D"/>
                </a:solidFill>
                <a:effectLst/>
                <a:latin typeface="Söhne"/>
              </a:rPr>
              <a:t>In conclusion, the Wav2Vec2 model outperforms traditional machine learning models such as the Classification Tree and Random Forest in terms of validation accuracy on audio data. With an impressive 99.85% accuracy, Wav2Vec2 demonstrates the strength of deep learning techniques in extracting complex patterns and features from raw audio, which is especially critical in tasks requiring fine-grained audio understanding.</a:t>
            </a:r>
          </a:p>
          <a:p>
            <a:endParaRPr lang="en-US" b="0" i="0">
              <a:solidFill>
                <a:srgbClr val="0D0D0D"/>
              </a:solidFill>
              <a:effectLst/>
              <a:latin typeface="Söhne"/>
            </a:endParaRPr>
          </a:p>
          <a:p>
            <a:r>
              <a:rPr lang="en-US" b="0" i="0">
                <a:solidFill>
                  <a:srgbClr val="0D0D0D"/>
                </a:solidFill>
                <a:effectLst/>
                <a:latin typeface="Söhne"/>
              </a:rPr>
              <a:t>While the Wav2Vec2 model exhibits outstanding validation accuracy, it's important to recognize that such sophisticated models typically require more computational resources. Specifically, they often demand greater processing power and longer inference times compared to simpler models like Classification Trees or Random Forests. This can be a critical disadvantage in real-time or resource-constrained environments where quick decision-making is essential.</a:t>
            </a:r>
          </a:p>
          <a:p>
            <a:endParaRPr lang="en-US" b="0" i="0">
              <a:solidFill>
                <a:srgbClr val="0D0D0D"/>
              </a:solidFill>
              <a:effectLst/>
              <a:latin typeface="Söhne"/>
            </a:endParaRPr>
          </a:p>
          <a:p>
            <a:r>
              <a:rPr lang="en-US" b="0" i="0">
                <a:solidFill>
                  <a:srgbClr val="0D0D0D"/>
                </a:solidFill>
                <a:effectLst/>
                <a:latin typeface="Söhne"/>
              </a:rPr>
              <a:t>Thus, when considering the deployment of such models for live prediction, especially on mobile devices, it's crucial to balance the need for high accuracy against the available computational resources and the requirements for timely responses.</a:t>
            </a:r>
            <a:endParaRPr lang="en-SG"/>
          </a:p>
        </p:txBody>
      </p:sp>
      <p:sp>
        <p:nvSpPr>
          <p:cNvPr id="4" name="Slide Number Placeholder 3"/>
          <p:cNvSpPr>
            <a:spLocks noGrp="1"/>
          </p:cNvSpPr>
          <p:nvPr>
            <p:ph type="sldNum" sz="quarter" idx="5"/>
          </p:nvPr>
        </p:nvSpPr>
        <p:spPr/>
        <p:txBody>
          <a:bodyPr/>
          <a:lstStyle/>
          <a:p>
            <a:fld id="{4179B4D2-735C-6A4E-8DBA-06BF4FD160A2}" type="slidenum">
              <a:rPr lang="en-GB" smtClean="0"/>
              <a:pPr/>
              <a:t>24</a:t>
            </a:fld>
            <a:endParaRPr lang="en-GB"/>
          </a:p>
        </p:txBody>
      </p:sp>
    </p:spTree>
    <p:extLst>
      <p:ext uri="{BB962C8B-B14F-4D97-AF65-F5344CB8AC3E}">
        <p14:creationId xmlns:p14="http://schemas.microsoft.com/office/powerpoint/2010/main" val="4021163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err="1">
                <a:solidFill>
                  <a:srgbClr val="0D0D0D"/>
                </a:solidFill>
                <a:effectLst/>
                <a:latin typeface="Söhne"/>
              </a:rPr>
              <a:t>MusicNet</a:t>
            </a:r>
            <a:r>
              <a:rPr lang="en-US" b="0" i="0">
                <a:solidFill>
                  <a:srgbClr val="0D0D0D"/>
                </a:solidFill>
                <a:effectLst/>
                <a:latin typeface="Söhne"/>
              </a:rPr>
              <a:t> is a collection of 330 classical music recordings.</a:t>
            </a:r>
          </a:p>
          <a:p>
            <a:r>
              <a:rPr lang="en-US" b="0" i="0">
                <a:solidFill>
                  <a:srgbClr val="0D0D0D"/>
                </a:solidFill>
                <a:effectLst/>
                <a:latin typeface="Söhne"/>
              </a:rPr>
              <a:t>To effectively learn the distinctive acoustic characteristics inherent to each instrument, we decided to only use music recordings that have solo ensembles.</a:t>
            </a:r>
          </a:p>
        </p:txBody>
      </p:sp>
      <p:sp>
        <p:nvSpPr>
          <p:cNvPr id="4" name="Slide Number Placeholder 3"/>
          <p:cNvSpPr>
            <a:spLocks noGrp="1"/>
          </p:cNvSpPr>
          <p:nvPr>
            <p:ph type="sldNum" sz="quarter" idx="5"/>
          </p:nvPr>
        </p:nvSpPr>
        <p:spPr/>
        <p:txBody>
          <a:bodyPr/>
          <a:lstStyle/>
          <a:p>
            <a:fld id="{4179B4D2-735C-6A4E-8DBA-06BF4FD160A2}" type="slidenum">
              <a:rPr lang="en-GB" smtClean="0"/>
              <a:pPr/>
              <a:t>4</a:t>
            </a:fld>
            <a:endParaRPr lang="en-GB"/>
          </a:p>
        </p:txBody>
      </p:sp>
    </p:spTree>
    <p:extLst>
      <p:ext uri="{BB962C8B-B14F-4D97-AF65-F5344CB8AC3E}">
        <p14:creationId xmlns:p14="http://schemas.microsoft.com/office/powerpoint/2010/main" val="2715227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prepare our curated dataset, we will first extract the solo recordings from </a:t>
            </a:r>
            <a:r>
              <a:rPr lang="en-US" err="1"/>
              <a:t>MusicNet</a:t>
            </a:r>
            <a:endParaRPr lang="en-SG"/>
          </a:p>
        </p:txBody>
      </p:sp>
      <p:sp>
        <p:nvSpPr>
          <p:cNvPr id="4" name="Slide Number Placeholder 3"/>
          <p:cNvSpPr>
            <a:spLocks noGrp="1"/>
          </p:cNvSpPr>
          <p:nvPr>
            <p:ph type="sldNum" sz="quarter" idx="5"/>
          </p:nvPr>
        </p:nvSpPr>
        <p:spPr/>
        <p:txBody>
          <a:bodyPr/>
          <a:lstStyle/>
          <a:p>
            <a:fld id="{4179B4D2-735C-6A4E-8DBA-06BF4FD160A2}" type="slidenum">
              <a:rPr lang="en-GB" smtClean="0"/>
              <a:pPr/>
              <a:t>5</a:t>
            </a:fld>
            <a:endParaRPr lang="en-GB"/>
          </a:p>
        </p:txBody>
      </p:sp>
    </p:spTree>
    <p:extLst>
      <p:ext uri="{BB962C8B-B14F-4D97-AF65-F5344CB8AC3E}">
        <p14:creationId xmlns:p14="http://schemas.microsoft.com/office/powerpoint/2010/main" val="4248924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D0D0D"/>
                </a:solidFill>
                <a:effectLst/>
                <a:latin typeface="Söhne"/>
              </a:rPr>
              <a:t>Once the solo recordings are isolated, our next task is to </a:t>
            </a:r>
            <a:r>
              <a:rPr lang="en-US" b="0" i="0" err="1">
                <a:solidFill>
                  <a:srgbClr val="0D0D0D"/>
                </a:solidFill>
                <a:effectLst/>
                <a:latin typeface="Söhne"/>
              </a:rPr>
              <a:t>categorise</a:t>
            </a:r>
            <a:r>
              <a:rPr lang="en-US" b="0" i="0">
                <a:solidFill>
                  <a:srgbClr val="0D0D0D"/>
                </a:solidFill>
                <a:effectLst/>
                <a:latin typeface="Söhne"/>
              </a:rPr>
              <a:t> these files into its respective train and test folders.</a:t>
            </a:r>
            <a:endParaRPr lang="en-SG"/>
          </a:p>
        </p:txBody>
      </p:sp>
      <p:sp>
        <p:nvSpPr>
          <p:cNvPr id="4" name="Slide Number Placeholder 3"/>
          <p:cNvSpPr>
            <a:spLocks noGrp="1"/>
          </p:cNvSpPr>
          <p:nvPr>
            <p:ph type="sldNum" sz="quarter" idx="5"/>
          </p:nvPr>
        </p:nvSpPr>
        <p:spPr/>
        <p:txBody>
          <a:bodyPr/>
          <a:lstStyle/>
          <a:p>
            <a:fld id="{4179B4D2-735C-6A4E-8DBA-06BF4FD160A2}" type="slidenum">
              <a:rPr lang="en-GB" smtClean="0"/>
              <a:pPr/>
              <a:t>6</a:t>
            </a:fld>
            <a:endParaRPr lang="en-GB"/>
          </a:p>
        </p:txBody>
      </p:sp>
    </p:spTree>
    <p:extLst>
      <p:ext uri="{BB962C8B-B14F-4D97-AF65-F5344CB8AC3E}">
        <p14:creationId xmlns:p14="http://schemas.microsoft.com/office/powerpoint/2010/main" val="3859154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D0D0D"/>
                </a:solidFill>
                <a:effectLst/>
                <a:latin typeface="Söhne"/>
              </a:rPr>
              <a:t>The complexity of musical composition demands that we simplify our data into manageable segments for analysis. In addition to this, if we want to use the model for live predictions, we must dissect the continuous audio into discrete one-second intervals. </a:t>
            </a:r>
            <a:endParaRPr lang="en-SG"/>
          </a:p>
        </p:txBody>
      </p:sp>
      <p:sp>
        <p:nvSpPr>
          <p:cNvPr id="4" name="Slide Number Placeholder 3"/>
          <p:cNvSpPr>
            <a:spLocks noGrp="1"/>
          </p:cNvSpPr>
          <p:nvPr>
            <p:ph type="sldNum" sz="quarter" idx="5"/>
          </p:nvPr>
        </p:nvSpPr>
        <p:spPr/>
        <p:txBody>
          <a:bodyPr/>
          <a:lstStyle/>
          <a:p>
            <a:fld id="{4179B4D2-735C-6A4E-8DBA-06BF4FD160A2}" type="slidenum">
              <a:rPr lang="en-GB" smtClean="0"/>
              <a:pPr/>
              <a:t>7</a:t>
            </a:fld>
            <a:endParaRPr lang="en-GB"/>
          </a:p>
        </p:txBody>
      </p:sp>
    </p:spTree>
    <p:extLst>
      <p:ext uri="{BB962C8B-B14F-4D97-AF65-F5344CB8AC3E}">
        <p14:creationId xmlns:p14="http://schemas.microsoft.com/office/powerpoint/2010/main" val="2706622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segmenting the audio recordings, some classes have more segments than others. An overabundance of data for certain instruments can skew the learning process. To prevent such overfitting, the dataset is strategically pruned and the files are deleted at random.</a:t>
            </a:r>
            <a:endParaRPr lang="en-SG"/>
          </a:p>
        </p:txBody>
      </p:sp>
      <p:sp>
        <p:nvSpPr>
          <p:cNvPr id="4" name="Slide Number Placeholder 3"/>
          <p:cNvSpPr>
            <a:spLocks noGrp="1"/>
          </p:cNvSpPr>
          <p:nvPr>
            <p:ph type="sldNum" sz="quarter" idx="5"/>
          </p:nvPr>
        </p:nvSpPr>
        <p:spPr/>
        <p:txBody>
          <a:bodyPr/>
          <a:lstStyle/>
          <a:p>
            <a:fld id="{4179B4D2-735C-6A4E-8DBA-06BF4FD160A2}" type="slidenum">
              <a:rPr lang="en-GB" smtClean="0"/>
              <a:pPr/>
              <a:t>8</a:t>
            </a:fld>
            <a:endParaRPr lang="en-GB"/>
          </a:p>
        </p:txBody>
      </p:sp>
    </p:spTree>
    <p:extLst>
      <p:ext uri="{BB962C8B-B14F-4D97-AF65-F5344CB8AC3E}">
        <p14:creationId xmlns:p14="http://schemas.microsoft.com/office/powerpoint/2010/main" val="3469028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audio files from the MusicNet Dataset are studio recorded. Random sampling of the audio files further verifies it as we find that there were little to no noise in the audio files. Hence, no augmentation techniques are applied to the audio.</a:t>
            </a:r>
            <a:endParaRPr lang="en-SG" dirty="0"/>
          </a:p>
        </p:txBody>
      </p:sp>
      <p:sp>
        <p:nvSpPr>
          <p:cNvPr id="4" name="Slide Number Placeholder 3"/>
          <p:cNvSpPr>
            <a:spLocks noGrp="1"/>
          </p:cNvSpPr>
          <p:nvPr>
            <p:ph type="sldNum" sz="quarter" idx="5"/>
          </p:nvPr>
        </p:nvSpPr>
        <p:spPr/>
        <p:txBody>
          <a:bodyPr/>
          <a:lstStyle/>
          <a:p>
            <a:fld id="{4179B4D2-735C-6A4E-8DBA-06BF4FD160A2}" type="slidenum">
              <a:rPr lang="en-GB" smtClean="0"/>
              <a:pPr/>
              <a:t>9</a:t>
            </a:fld>
            <a:endParaRPr lang="en-GB"/>
          </a:p>
        </p:txBody>
      </p:sp>
    </p:spTree>
    <p:extLst>
      <p:ext uri="{BB962C8B-B14F-4D97-AF65-F5344CB8AC3E}">
        <p14:creationId xmlns:p14="http://schemas.microsoft.com/office/powerpoint/2010/main" val="3210253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179B4D2-735C-6A4E-8DBA-06BF4FD160A2}" type="slidenum">
              <a:rPr lang="en-GB" smtClean="0"/>
              <a:pPr/>
              <a:t>10</a:t>
            </a:fld>
            <a:endParaRPr lang="en-GB"/>
          </a:p>
        </p:txBody>
      </p:sp>
    </p:spTree>
    <p:extLst>
      <p:ext uri="{BB962C8B-B14F-4D97-AF65-F5344CB8AC3E}">
        <p14:creationId xmlns:p14="http://schemas.microsoft.com/office/powerpoint/2010/main" val="211435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4">
    <p:bg>
      <p:bgPr>
        <a:solidFill>
          <a:schemeClr val="accent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AD8530F-FD06-4771-20E9-D94DDE6756F3}"/>
              </a:ext>
            </a:extLst>
          </p:cNvPr>
          <p:cNvSpPr>
            <a:spLocks noGrp="1"/>
          </p:cNvSpPr>
          <p:nvPr>
            <p:ph type="pic" idx="1"/>
          </p:nvPr>
        </p:nvSpPr>
        <p:spPr>
          <a:xfrm>
            <a:off x="406504" y="2715491"/>
            <a:ext cx="11378992" cy="4308763"/>
          </a:xfrm>
          <a:prstGeom prst="roundRect">
            <a:avLst>
              <a:gd name="adj" fmla="val 2832"/>
            </a:avLst>
          </a:prstGeom>
          <a:solidFill>
            <a:schemeClr val="accent4"/>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2" name="Title 1">
            <a:extLst>
              <a:ext uri="{FF2B5EF4-FFF2-40B4-BE49-F238E27FC236}">
                <a16:creationId xmlns:a16="http://schemas.microsoft.com/office/drawing/2014/main" id="{36EC2154-91B2-C61F-822E-9FC27EE78119}"/>
              </a:ext>
            </a:extLst>
          </p:cNvPr>
          <p:cNvSpPr>
            <a:spLocks noGrp="1"/>
          </p:cNvSpPr>
          <p:nvPr>
            <p:ph type="title" hasCustomPrompt="1"/>
          </p:nvPr>
        </p:nvSpPr>
        <p:spPr>
          <a:xfrm>
            <a:off x="258826" y="792569"/>
            <a:ext cx="11674347" cy="2383345"/>
          </a:xfrm>
        </p:spPr>
        <p:txBody>
          <a:bodyPr wrap="square" anchor="b">
            <a:spAutoFit/>
          </a:bodyPr>
          <a:lstStyle>
            <a:lvl1pPr algn="ctr" defTabSz="914400" rtl="0" eaLnBrk="1" latinLnBrk="0" hangingPunct="1">
              <a:lnSpc>
                <a:spcPct val="70000"/>
              </a:lnSpc>
              <a:spcBef>
                <a:spcPct val="0"/>
              </a:spcBef>
              <a:buNone/>
              <a:defRPr lang="en-GB" sz="19200" b="0" i="0" kern="1200" spc="-600" baseline="0" dirty="0">
                <a:solidFill>
                  <a:schemeClr val="accent1"/>
                </a:solidFill>
                <a:latin typeface="Instrument Serif" pitchFamily="2" charset="0"/>
                <a:ea typeface="+mj-ea"/>
                <a:cs typeface="Arial" panose="020B0604020202020204" pitchFamily="34" charset="0"/>
              </a:defRPr>
            </a:lvl1pPr>
          </a:lstStyle>
          <a:p>
            <a:r>
              <a:rPr lang="en-GB"/>
              <a:t>Title </a:t>
            </a:r>
          </a:p>
        </p:txBody>
      </p:sp>
      <p:sp>
        <p:nvSpPr>
          <p:cNvPr id="10" name="Text Placeholder 2">
            <a:extLst>
              <a:ext uri="{FF2B5EF4-FFF2-40B4-BE49-F238E27FC236}">
                <a16:creationId xmlns:a16="http://schemas.microsoft.com/office/drawing/2014/main" id="{9D1E4D8D-B806-CCE7-8137-9748210DC452}"/>
              </a:ext>
            </a:extLst>
          </p:cNvPr>
          <p:cNvSpPr>
            <a:spLocks noGrp="1"/>
          </p:cNvSpPr>
          <p:nvPr>
            <p:ph type="body" idx="14" hasCustomPrompt="1"/>
          </p:nvPr>
        </p:nvSpPr>
        <p:spPr>
          <a:xfrm>
            <a:off x="6238426" y="6011184"/>
            <a:ext cx="5305731" cy="846816"/>
          </a:xfrm>
        </p:spPr>
        <p:txBody>
          <a:bodyPr anchor="ctr">
            <a:noAutofit/>
          </a:bodyPr>
          <a:lstStyle>
            <a:lvl1pPr marL="0" indent="0" algn="r">
              <a:buNone/>
              <a:defRPr lang="en-GB" sz="4000" b="0" i="0" kern="1200" spc="-150" baseline="0" dirty="0">
                <a:solidFill>
                  <a:schemeClr val="accent2"/>
                </a:solidFill>
                <a:latin typeface="Instrument Serif" pitchFamily="2" charset="0"/>
                <a:ea typeface="+mj-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Subtitle</a:t>
            </a:r>
          </a:p>
        </p:txBody>
      </p:sp>
    </p:spTree>
    <p:extLst>
      <p:ext uri="{BB962C8B-B14F-4D97-AF65-F5344CB8AC3E}">
        <p14:creationId xmlns:p14="http://schemas.microsoft.com/office/powerpoint/2010/main" val="1674982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AD8530F-FD06-4771-20E9-D94DDE6756F3}"/>
              </a:ext>
            </a:extLst>
          </p:cNvPr>
          <p:cNvSpPr>
            <a:spLocks noGrp="1"/>
          </p:cNvSpPr>
          <p:nvPr>
            <p:ph type="pic" idx="1"/>
          </p:nvPr>
        </p:nvSpPr>
        <p:spPr>
          <a:xfrm>
            <a:off x="6393075" y="2334587"/>
            <a:ext cx="5891673" cy="4116384"/>
          </a:xfrm>
          <a:prstGeom prst="roundRect">
            <a:avLst>
              <a:gd name="adj" fmla="val 2832"/>
            </a:avLst>
          </a:prstGeom>
          <a:solidFill>
            <a:schemeClr val="accent4"/>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2" name="Title 1">
            <a:extLst>
              <a:ext uri="{FF2B5EF4-FFF2-40B4-BE49-F238E27FC236}">
                <a16:creationId xmlns:a16="http://schemas.microsoft.com/office/drawing/2014/main" id="{36EC2154-91B2-C61F-822E-9FC27EE78119}"/>
              </a:ext>
            </a:extLst>
          </p:cNvPr>
          <p:cNvSpPr>
            <a:spLocks noGrp="1"/>
          </p:cNvSpPr>
          <p:nvPr>
            <p:ph type="title" hasCustomPrompt="1"/>
          </p:nvPr>
        </p:nvSpPr>
        <p:spPr>
          <a:xfrm>
            <a:off x="1131580" y="547871"/>
            <a:ext cx="5551868" cy="1441805"/>
          </a:xfrm>
        </p:spPr>
        <p:txBody>
          <a:bodyPr wrap="square" anchor="b">
            <a:spAutoFit/>
          </a:bodyPr>
          <a:lstStyle>
            <a:lvl1pPr algn="l">
              <a:defRPr sz="9600">
                <a:solidFill>
                  <a:schemeClr val="accent1"/>
                </a:solidFill>
              </a:defRPr>
            </a:lvl1pPr>
          </a:lstStyle>
          <a:p>
            <a:r>
              <a:rPr lang="en-GB"/>
              <a:t>Contents</a:t>
            </a:r>
          </a:p>
        </p:txBody>
      </p:sp>
      <p:sp>
        <p:nvSpPr>
          <p:cNvPr id="5" name="Slide Number Placeholder 4">
            <a:extLst>
              <a:ext uri="{FF2B5EF4-FFF2-40B4-BE49-F238E27FC236}">
                <a16:creationId xmlns:a16="http://schemas.microsoft.com/office/drawing/2014/main" id="{2CCB2715-50A0-F2B6-D545-93B10FFB04CE}"/>
              </a:ext>
            </a:extLst>
          </p:cNvPr>
          <p:cNvSpPr>
            <a:spLocks noGrp="1"/>
          </p:cNvSpPr>
          <p:nvPr>
            <p:ph type="sldNum" sz="quarter" idx="12"/>
          </p:nvPr>
        </p:nvSpPr>
        <p:spPr/>
        <p:txBody>
          <a:bodyPr/>
          <a:lstStyle/>
          <a:p>
            <a:fld id="{DAD4B4B8-5C83-084D-BE58-D35B19634F0B}" type="slidenum">
              <a:rPr lang="en-GB" smtClean="0"/>
              <a:t>‹#›</a:t>
            </a:fld>
            <a:endParaRPr lang="en-GB"/>
          </a:p>
        </p:txBody>
      </p:sp>
      <p:sp>
        <p:nvSpPr>
          <p:cNvPr id="9" name="Text Placeholder 3">
            <a:extLst>
              <a:ext uri="{FF2B5EF4-FFF2-40B4-BE49-F238E27FC236}">
                <a16:creationId xmlns:a16="http://schemas.microsoft.com/office/drawing/2014/main" id="{F54455AF-ADCA-C707-BF67-3B10881F538D}"/>
              </a:ext>
            </a:extLst>
          </p:cNvPr>
          <p:cNvSpPr>
            <a:spLocks noGrp="1"/>
          </p:cNvSpPr>
          <p:nvPr>
            <p:ph type="body" sz="half" idx="2" hasCustomPrompt="1"/>
          </p:nvPr>
        </p:nvSpPr>
        <p:spPr>
          <a:xfrm>
            <a:off x="1285313" y="2334587"/>
            <a:ext cx="3687016" cy="618503"/>
          </a:xfrm>
        </p:spPr>
        <p:txBody>
          <a:bodyPr wrap="square" lIns="0" tIns="0" rIns="0" bIns="0" anchor="b">
            <a:spAutoFit/>
          </a:bodyPr>
          <a:lstStyle>
            <a:lvl1pPr marL="0" indent="0">
              <a:buNone/>
              <a:defRPr sz="4400" i="0" spc="-100" baseline="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One</a:t>
            </a:r>
          </a:p>
        </p:txBody>
      </p:sp>
      <p:sp>
        <p:nvSpPr>
          <p:cNvPr id="10" name="Text Placeholder 3">
            <a:extLst>
              <a:ext uri="{FF2B5EF4-FFF2-40B4-BE49-F238E27FC236}">
                <a16:creationId xmlns:a16="http://schemas.microsoft.com/office/drawing/2014/main" id="{FCBACCC0-6C08-7458-E943-B6244EF514B6}"/>
              </a:ext>
            </a:extLst>
          </p:cNvPr>
          <p:cNvSpPr>
            <a:spLocks noGrp="1"/>
          </p:cNvSpPr>
          <p:nvPr>
            <p:ph type="body" sz="half" idx="13" hasCustomPrompt="1"/>
          </p:nvPr>
        </p:nvSpPr>
        <p:spPr>
          <a:xfrm>
            <a:off x="4972329" y="2334587"/>
            <a:ext cx="914399" cy="618503"/>
          </a:xfrm>
        </p:spPr>
        <p:txBody>
          <a:bodyPr wrap="square" lIns="0" tIns="0" rIns="0" bIns="0" anchor="b">
            <a:spAutoFit/>
          </a:bodyPr>
          <a:lstStyle>
            <a:lvl1pPr marL="0" indent="0" algn="r">
              <a:buNone/>
              <a:defRPr sz="4400" i="0" spc="-100" baseline="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01</a:t>
            </a:r>
          </a:p>
        </p:txBody>
      </p:sp>
      <p:sp>
        <p:nvSpPr>
          <p:cNvPr id="11" name="Text Placeholder 3">
            <a:extLst>
              <a:ext uri="{FF2B5EF4-FFF2-40B4-BE49-F238E27FC236}">
                <a16:creationId xmlns:a16="http://schemas.microsoft.com/office/drawing/2014/main" id="{A9C35CB5-AD27-6D7F-26B4-98F9C6CDDB66}"/>
              </a:ext>
            </a:extLst>
          </p:cNvPr>
          <p:cNvSpPr>
            <a:spLocks noGrp="1"/>
          </p:cNvSpPr>
          <p:nvPr>
            <p:ph type="body" sz="half" idx="14" hasCustomPrompt="1"/>
          </p:nvPr>
        </p:nvSpPr>
        <p:spPr>
          <a:xfrm>
            <a:off x="1285313" y="3209057"/>
            <a:ext cx="3687016" cy="618503"/>
          </a:xfrm>
        </p:spPr>
        <p:txBody>
          <a:bodyPr wrap="square" lIns="0" tIns="0" rIns="0" bIns="0" anchor="b">
            <a:spAutoFit/>
          </a:bodyPr>
          <a:lstStyle>
            <a:lvl1pPr marL="0" indent="0">
              <a:buNone/>
              <a:defRPr sz="4400" i="0" spc="-100" baseline="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Two</a:t>
            </a:r>
          </a:p>
        </p:txBody>
      </p:sp>
      <p:sp>
        <p:nvSpPr>
          <p:cNvPr id="12" name="Text Placeholder 3">
            <a:extLst>
              <a:ext uri="{FF2B5EF4-FFF2-40B4-BE49-F238E27FC236}">
                <a16:creationId xmlns:a16="http://schemas.microsoft.com/office/drawing/2014/main" id="{EBBB4210-04D5-3BBC-BCF2-97743ADD454C}"/>
              </a:ext>
            </a:extLst>
          </p:cNvPr>
          <p:cNvSpPr>
            <a:spLocks noGrp="1"/>
          </p:cNvSpPr>
          <p:nvPr>
            <p:ph type="body" sz="half" idx="15" hasCustomPrompt="1"/>
          </p:nvPr>
        </p:nvSpPr>
        <p:spPr>
          <a:xfrm>
            <a:off x="4972329" y="3209057"/>
            <a:ext cx="914399" cy="618503"/>
          </a:xfrm>
        </p:spPr>
        <p:txBody>
          <a:bodyPr wrap="square" lIns="0" tIns="0" rIns="0" bIns="0" anchor="b">
            <a:spAutoFit/>
          </a:bodyPr>
          <a:lstStyle>
            <a:lvl1pPr marL="0" indent="0" algn="r">
              <a:buNone/>
              <a:defRPr sz="4400" i="0" spc="-100" baseline="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02</a:t>
            </a:r>
          </a:p>
        </p:txBody>
      </p:sp>
      <p:sp>
        <p:nvSpPr>
          <p:cNvPr id="22" name="Text Placeholder 3">
            <a:extLst>
              <a:ext uri="{FF2B5EF4-FFF2-40B4-BE49-F238E27FC236}">
                <a16:creationId xmlns:a16="http://schemas.microsoft.com/office/drawing/2014/main" id="{E250C9AB-D8AA-C6F0-4447-C0EBFFA61D08}"/>
              </a:ext>
            </a:extLst>
          </p:cNvPr>
          <p:cNvSpPr>
            <a:spLocks noGrp="1"/>
          </p:cNvSpPr>
          <p:nvPr>
            <p:ph type="body" sz="half" idx="16" hasCustomPrompt="1"/>
          </p:nvPr>
        </p:nvSpPr>
        <p:spPr>
          <a:xfrm>
            <a:off x="1285313" y="4083527"/>
            <a:ext cx="3687016" cy="618503"/>
          </a:xfrm>
        </p:spPr>
        <p:txBody>
          <a:bodyPr wrap="square" lIns="0" tIns="0" rIns="0" bIns="0" anchor="b">
            <a:spAutoFit/>
          </a:bodyPr>
          <a:lstStyle>
            <a:lvl1pPr marL="0" indent="0">
              <a:buNone/>
              <a:defRPr sz="4400" i="0" spc="-100" baseline="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Three</a:t>
            </a:r>
          </a:p>
        </p:txBody>
      </p:sp>
      <p:sp>
        <p:nvSpPr>
          <p:cNvPr id="23" name="Text Placeholder 3">
            <a:extLst>
              <a:ext uri="{FF2B5EF4-FFF2-40B4-BE49-F238E27FC236}">
                <a16:creationId xmlns:a16="http://schemas.microsoft.com/office/drawing/2014/main" id="{0B3BE051-0A2A-9882-864C-3D06DCC64F88}"/>
              </a:ext>
            </a:extLst>
          </p:cNvPr>
          <p:cNvSpPr>
            <a:spLocks noGrp="1"/>
          </p:cNvSpPr>
          <p:nvPr>
            <p:ph type="body" sz="half" idx="17" hasCustomPrompt="1"/>
          </p:nvPr>
        </p:nvSpPr>
        <p:spPr>
          <a:xfrm>
            <a:off x="4972329" y="4083527"/>
            <a:ext cx="914399" cy="618503"/>
          </a:xfrm>
        </p:spPr>
        <p:txBody>
          <a:bodyPr wrap="square" lIns="0" tIns="0" rIns="0" bIns="0" anchor="b">
            <a:spAutoFit/>
          </a:bodyPr>
          <a:lstStyle>
            <a:lvl1pPr marL="0" indent="0" algn="r">
              <a:buNone/>
              <a:defRPr sz="4400" i="0" spc="-100" baseline="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03</a:t>
            </a:r>
          </a:p>
        </p:txBody>
      </p:sp>
      <p:sp>
        <p:nvSpPr>
          <p:cNvPr id="24" name="Text Placeholder 3">
            <a:extLst>
              <a:ext uri="{FF2B5EF4-FFF2-40B4-BE49-F238E27FC236}">
                <a16:creationId xmlns:a16="http://schemas.microsoft.com/office/drawing/2014/main" id="{F28AA554-F038-0965-50C3-21D8B86CF8B4}"/>
              </a:ext>
            </a:extLst>
          </p:cNvPr>
          <p:cNvSpPr>
            <a:spLocks noGrp="1"/>
          </p:cNvSpPr>
          <p:nvPr>
            <p:ph type="body" sz="half" idx="18" hasCustomPrompt="1"/>
          </p:nvPr>
        </p:nvSpPr>
        <p:spPr>
          <a:xfrm>
            <a:off x="1285313" y="4957997"/>
            <a:ext cx="3687016" cy="618503"/>
          </a:xfrm>
        </p:spPr>
        <p:txBody>
          <a:bodyPr wrap="square" lIns="0" tIns="0" rIns="0" bIns="0" anchor="b">
            <a:spAutoFit/>
          </a:bodyPr>
          <a:lstStyle>
            <a:lvl1pPr marL="0" indent="0">
              <a:buNone/>
              <a:defRPr sz="4400" i="0" spc="-100" baseline="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Four</a:t>
            </a:r>
          </a:p>
        </p:txBody>
      </p:sp>
      <p:sp>
        <p:nvSpPr>
          <p:cNvPr id="25" name="Text Placeholder 3">
            <a:extLst>
              <a:ext uri="{FF2B5EF4-FFF2-40B4-BE49-F238E27FC236}">
                <a16:creationId xmlns:a16="http://schemas.microsoft.com/office/drawing/2014/main" id="{9485BFA6-19F7-380E-9BC0-1534193B53EB}"/>
              </a:ext>
            </a:extLst>
          </p:cNvPr>
          <p:cNvSpPr>
            <a:spLocks noGrp="1"/>
          </p:cNvSpPr>
          <p:nvPr>
            <p:ph type="body" sz="half" idx="19" hasCustomPrompt="1"/>
          </p:nvPr>
        </p:nvSpPr>
        <p:spPr>
          <a:xfrm>
            <a:off x="4972329" y="4957997"/>
            <a:ext cx="914399" cy="618503"/>
          </a:xfrm>
        </p:spPr>
        <p:txBody>
          <a:bodyPr wrap="square" lIns="0" tIns="0" rIns="0" bIns="0" anchor="b">
            <a:spAutoFit/>
          </a:bodyPr>
          <a:lstStyle>
            <a:lvl1pPr marL="0" indent="0" algn="r">
              <a:buNone/>
              <a:defRPr sz="4400" i="0" spc="-100" baseline="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04</a:t>
            </a:r>
          </a:p>
        </p:txBody>
      </p:sp>
      <p:sp>
        <p:nvSpPr>
          <p:cNvPr id="26" name="Text Placeholder 3">
            <a:extLst>
              <a:ext uri="{FF2B5EF4-FFF2-40B4-BE49-F238E27FC236}">
                <a16:creationId xmlns:a16="http://schemas.microsoft.com/office/drawing/2014/main" id="{42F5F9C8-F168-17E1-27C6-512A1A3BF776}"/>
              </a:ext>
            </a:extLst>
          </p:cNvPr>
          <p:cNvSpPr>
            <a:spLocks noGrp="1"/>
          </p:cNvSpPr>
          <p:nvPr>
            <p:ph type="body" sz="half" idx="20" hasCustomPrompt="1"/>
          </p:nvPr>
        </p:nvSpPr>
        <p:spPr>
          <a:xfrm>
            <a:off x="1285313" y="5832467"/>
            <a:ext cx="3687016" cy="618503"/>
          </a:xfrm>
        </p:spPr>
        <p:txBody>
          <a:bodyPr wrap="square" lIns="0" tIns="0" rIns="0" bIns="0" anchor="b">
            <a:spAutoFit/>
          </a:bodyPr>
          <a:lstStyle>
            <a:lvl1pPr marL="0" indent="0">
              <a:buNone/>
              <a:defRPr sz="4400" i="0" spc="-100" baseline="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Five</a:t>
            </a:r>
          </a:p>
        </p:txBody>
      </p:sp>
      <p:sp>
        <p:nvSpPr>
          <p:cNvPr id="27" name="Text Placeholder 3">
            <a:extLst>
              <a:ext uri="{FF2B5EF4-FFF2-40B4-BE49-F238E27FC236}">
                <a16:creationId xmlns:a16="http://schemas.microsoft.com/office/drawing/2014/main" id="{08FFECBE-A77E-A129-8D18-3EADB084DDB8}"/>
              </a:ext>
            </a:extLst>
          </p:cNvPr>
          <p:cNvSpPr>
            <a:spLocks noGrp="1"/>
          </p:cNvSpPr>
          <p:nvPr>
            <p:ph type="body" sz="half" idx="21" hasCustomPrompt="1"/>
          </p:nvPr>
        </p:nvSpPr>
        <p:spPr>
          <a:xfrm>
            <a:off x="4972329" y="5832467"/>
            <a:ext cx="914399" cy="618503"/>
          </a:xfrm>
        </p:spPr>
        <p:txBody>
          <a:bodyPr wrap="square" lIns="0" tIns="0" rIns="0" bIns="0" anchor="b">
            <a:spAutoFit/>
          </a:bodyPr>
          <a:lstStyle>
            <a:lvl1pPr marL="0" indent="0" algn="r">
              <a:buNone/>
              <a:defRPr sz="4400" i="0" spc="-100" baseline="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05</a:t>
            </a:r>
          </a:p>
        </p:txBody>
      </p:sp>
      <p:cxnSp>
        <p:nvCxnSpPr>
          <p:cNvPr id="6" name="Straight Connector 5">
            <a:extLst>
              <a:ext uri="{FF2B5EF4-FFF2-40B4-BE49-F238E27FC236}">
                <a16:creationId xmlns:a16="http://schemas.microsoft.com/office/drawing/2014/main" id="{FB2BDB55-A4F6-FCA1-E55A-A2F24BB254C2}"/>
              </a:ext>
            </a:extLst>
          </p:cNvPr>
          <p:cNvCxnSpPr/>
          <p:nvPr userDrawn="1"/>
        </p:nvCxnSpPr>
        <p:spPr>
          <a:xfrm>
            <a:off x="845226" y="0"/>
            <a:ext cx="0" cy="6858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AA565F2-672C-E7AA-0CAB-A234FA08E9D2}"/>
              </a:ext>
            </a:extLst>
          </p:cNvPr>
          <p:cNvCxnSpPr/>
          <p:nvPr userDrawn="1"/>
        </p:nvCxnSpPr>
        <p:spPr>
          <a:xfrm>
            <a:off x="911487" y="0"/>
            <a:ext cx="0" cy="6858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A45DC3-E662-08A6-C476-2E4AB353E2E9}"/>
              </a:ext>
            </a:extLst>
          </p:cNvPr>
          <p:cNvCxnSpPr>
            <a:cxnSpLocks/>
          </p:cNvCxnSpPr>
          <p:nvPr userDrawn="1"/>
        </p:nvCxnSpPr>
        <p:spPr>
          <a:xfrm>
            <a:off x="911487" y="1899536"/>
            <a:ext cx="1128051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160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DC617A-47D8-93D6-E7CE-DDE48937EE28}"/>
              </a:ext>
            </a:extLst>
          </p:cNvPr>
          <p:cNvSpPr>
            <a:spLocks noGrp="1"/>
          </p:cNvSpPr>
          <p:nvPr>
            <p:ph type="pic" idx="1"/>
          </p:nvPr>
        </p:nvSpPr>
        <p:spPr>
          <a:xfrm>
            <a:off x="282004" y="255968"/>
            <a:ext cx="5551868" cy="6346063"/>
          </a:xfrm>
          <a:prstGeom prst="roundRect">
            <a:avLst>
              <a:gd name="adj" fmla="val 2832"/>
            </a:avLst>
          </a:prstGeom>
          <a:solidFill>
            <a:schemeClr val="accent4"/>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75F3881-1C18-EC23-8A17-A77740B28C49}"/>
              </a:ext>
            </a:extLst>
          </p:cNvPr>
          <p:cNvSpPr>
            <a:spLocks noGrp="1"/>
          </p:cNvSpPr>
          <p:nvPr>
            <p:ph type="body" sz="half" idx="2" hasCustomPrompt="1"/>
          </p:nvPr>
        </p:nvSpPr>
        <p:spPr>
          <a:xfrm>
            <a:off x="6358130" y="1335024"/>
            <a:ext cx="2539808" cy="253018"/>
          </a:xfrm>
        </p:spPr>
        <p:txBody>
          <a:bodyPr wrap="square" lIns="0" tIns="0" rIns="0" bIns="0">
            <a:spAutoFit/>
          </a:bodyPr>
          <a:lstStyle>
            <a:lvl1pPr marL="0" indent="0">
              <a:buNone/>
              <a:defRPr sz="1800" spc="-100" baseline="0">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Age:</a:t>
            </a:r>
          </a:p>
        </p:txBody>
      </p:sp>
      <p:sp>
        <p:nvSpPr>
          <p:cNvPr id="7" name="Slide Number Placeholder 6">
            <a:extLst>
              <a:ext uri="{FF2B5EF4-FFF2-40B4-BE49-F238E27FC236}">
                <a16:creationId xmlns:a16="http://schemas.microsoft.com/office/drawing/2014/main" id="{BAA2B1D8-A862-80F1-13C6-A57E3A549C36}"/>
              </a:ext>
            </a:extLst>
          </p:cNvPr>
          <p:cNvSpPr>
            <a:spLocks noGrp="1"/>
          </p:cNvSpPr>
          <p:nvPr>
            <p:ph type="sldNum" sz="quarter" idx="12"/>
          </p:nvPr>
        </p:nvSpPr>
        <p:spPr/>
        <p:txBody>
          <a:bodyPr/>
          <a:lstStyle/>
          <a:p>
            <a:fld id="{DAD4B4B8-5C83-084D-BE58-D35B19634F0B}" type="slidenum">
              <a:rPr lang="en-GB" smtClean="0"/>
              <a:t>‹#›</a:t>
            </a:fld>
            <a:endParaRPr lang="en-GB"/>
          </a:p>
        </p:txBody>
      </p:sp>
      <p:cxnSp>
        <p:nvCxnSpPr>
          <p:cNvPr id="9" name="Straight Connector 8">
            <a:extLst>
              <a:ext uri="{FF2B5EF4-FFF2-40B4-BE49-F238E27FC236}">
                <a16:creationId xmlns:a16="http://schemas.microsoft.com/office/drawing/2014/main" id="{065C668B-4B92-50C3-37CD-4C7887F139FD}"/>
              </a:ext>
            </a:extLst>
          </p:cNvPr>
          <p:cNvCxnSpPr>
            <a:cxnSpLocks/>
          </p:cNvCxnSpPr>
          <p:nvPr userDrawn="1"/>
        </p:nvCxnSpPr>
        <p:spPr>
          <a:xfrm>
            <a:off x="6096000"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48B4307-E765-3698-BECC-F01FFE24B0C1}"/>
              </a:ext>
            </a:extLst>
          </p:cNvPr>
          <p:cNvSpPr>
            <a:spLocks noGrp="1"/>
          </p:cNvSpPr>
          <p:nvPr>
            <p:ph type="title" hasCustomPrompt="1"/>
          </p:nvPr>
        </p:nvSpPr>
        <p:spPr>
          <a:xfrm>
            <a:off x="622650" y="4559824"/>
            <a:ext cx="5291200" cy="1981825"/>
          </a:xfrm>
        </p:spPr>
        <p:txBody>
          <a:bodyPr lIns="0" tIns="0" rIns="0" bIns="0" anchor="b">
            <a:spAutoFit/>
          </a:bodyPr>
          <a:lstStyle>
            <a:lvl1pPr>
              <a:lnSpc>
                <a:spcPct val="70000"/>
              </a:lnSpc>
              <a:defRPr sz="8800">
                <a:solidFill>
                  <a:schemeClr val="accent2"/>
                </a:solidFill>
              </a:defRPr>
            </a:lvl1pPr>
          </a:lstStyle>
          <a:p>
            <a:r>
              <a:rPr lang="en-GB"/>
              <a:t>Meet the </a:t>
            </a:r>
            <a:r>
              <a:rPr lang="en-GB" err="1"/>
              <a:t>oversharer</a:t>
            </a:r>
            <a:endParaRPr lang="en-GB"/>
          </a:p>
        </p:txBody>
      </p:sp>
      <p:sp>
        <p:nvSpPr>
          <p:cNvPr id="11" name="Text Placeholder 3">
            <a:extLst>
              <a:ext uri="{FF2B5EF4-FFF2-40B4-BE49-F238E27FC236}">
                <a16:creationId xmlns:a16="http://schemas.microsoft.com/office/drawing/2014/main" id="{929ADAA7-F519-16CA-1BEE-E6628007568A}"/>
              </a:ext>
            </a:extLst>
          </p:cNvPr>
          <p:cNvSpPr>
            <a:spLocks noGrp="1"/>
          </p:cNvSpPr>
          <p:nvPr>
            <p:ph type="body" sz="half" idx="13" hasCustomPrompt="1"/>
          </p:nvPr>
        </p:nvSpPr>
        <p:spPr>
          <a:xfrm>
            <a:off x="9246808" y="1335024"/>
            <a:ext cx="2539808" cy="253018"/>
          </a:xfrm>
        </p:spPr>
        <p:txBody>
          <a:bodyPr wrap="square" lIns="0" tIns="0" rIns="0" bIns="0">
            <a:spAutoFit/>
          </a:bodyPr>
          <a:lstStyle>
            <a:lvl1pPr marL="0" indent="0">
              <a:buNone/>
              <a:defRPr sz="1800" spc="-100" baseline="0">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Pronouns:</a:t>
            </a:r>
          </a:p>
        </p:txBody>
      </p:sp>
      <p:sp>
        <p:nvSpPr>
          <p:cNvPr id="12" name="Text Placeholder 3">
            <a:extLst>
              <a:ext uri="{FF2B5EF4-FFF2-40B4-BE49-F238E27FC236}">
                <a16:creationId xmlns:a16="http://schemas.microsoft.com/office/drawing/2014/main" id="{559E96E0-AAF0-FCBA-0A5C-6548A5FAFA1E}"/>
              </a:ext>
            </a:extLst>
          </p:cNvPr>
          <p:cNvSpPr>
            <a:spLocks noGrp="1"/>
          </p:cNvSpPr>
          <p:nvPr>
            <p:ph type="body" sz="half" idx="14" hasCustomPrompt="1"/>
          </p:nvPr>
        </p:nvSpPr>
        <p:spPr>
          <a:xfrm>
            <a:off x="6358130" y="421802"/>
            <a:ext cx="5428486" cy="724027"/>
          </a:xfrm>
          <a:ln>
            <a:solidFill>
              <a:schemeClr val="accent3"/>
            </a:solidFill>
          </a:ln>
        </p:spPr>
        <p:txBody>
          <a:bodyPr wrap="square" lIns="180000" tIns="36000" rIns="0" bIns="0" anchor="ctr">
            <a:noAutofit/>
          </a:bodyPr>
          <a:lstStyle>
            <a:lvl1pPr marL="0" indent="0">
              <a:buNone/>
              <a:defRPr sz="3200" spc="-100" baseline="0">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Meet</a:t>
            </a:r>
          </a:p>
        </p:txBody>
      </p:sp>
      <p:cxnSp>
        <p:nvCxnSpPr>
          <p:cNvPr id="14" name="Straight Connector 13">
            <a:extLst>
              <a:ext uri="{FF2B5EF4-FFF2-40B4-BE49-F238E27FC236}">
                <a16:creationId xmlns:a16="http://schemas.microsoft.com/office/drawing/2014/main" id="{F8277818-1537-EC57-8717-A8F63FD6E0B0}"/>
              </a:ext>
            </a:extLst>
          </p:cNvPr>
          <p:cNvCxnSpPr/>
          <p:nvPr userDrawn="1"/>
        </p:nvCxnSpPr>
        <p:spPr>
          <a:xfrm>
            <a:off x="6358130" y="2072242"/>
            <a:ext cx="2551176"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EBC5B4-8CDB-FFB6-365B-DB6E0A31632D}"/>
              </a:ext>
            </a:extLst>
          </p:cNvPr>
          <p:cNvCxnSpPr/>
          <p:nvPr userDrawn="1"/>
        </p:nvCxnSpPr>
        <p:spPr>
          <a:xfrm>
            <a:off x="9235440" y="2072242"/>
            <a:ext cx="2551176"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3">
            <a:extLst>
              <a:ext uri="{FF2B5EF4-FFF2-40B4-BE49-F238E27FC236}">
                <a16:creationId xmlns:a16="http://schemas.microsoft.com/office/drawing/2014/main" id="{8D2D50FB-67C5-7E9F-BF69-2A6A33557139}"/>
              </a:ext>
            </a:extLst>
          </p:cNvPr>
          <p:cNvSpPr>
            <a:spLocks noGrp="1"/>
          </p:cNvSpPr>
          <p:nvPr>
            <p:ph type="body" sz="half" idx="15" hasCustomPrompt="1"/>
          </p:nvPr>
        </p:nvSpPr>
        <p:spPr>
          <a:xfrm>
            <a:off x="6358130" y="2487982"/>
            <a:ext cx="2539808" cy="253018"/>
          </a:xfrm>
        </p:spPr>
        <p:txBody>
          <a:bodyPr wrap="square" lIns="0" tIns="0" rIns="0" bIns="0">
            <a:spAutoFit/>
          </a:bodyPr>
          <a:lstStyle>
            <a:lvl1pPr marL="0" indent="0">
              <a:buNone/>
              <a:defRPr sz="1800" spc="-100" baseline="0">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Occupation:</a:t>
            </a:r>
          </a:p>
        </p:txBody>
      </p:sp>
      <p:sp>
        <p:nvSpPr>
          <p:cNvPr id="17" name="Text Placeholder 3">
            <a:extLst>
              <a:ext uri="{FF2B5EF4-FFF2-40B4-BE49-F238E27FC236}">
                <a16:creationId xmlns:a16="http://schemas.microsoft.com/office/drawing/2014/main" id="{65D15CB6-3AB4-5BF6-31FA-AA776250EC0F}"/>
              </a:ext>
            </a:extLst>
          </p:cNvPr>
          <p:cNvSpPr>
            <a:spLocks noGrp="1"/>
          </p:cNvSpPr>
          <p:nvPr>
            <p:ph type="body" sz="half" idx="16" hasCustomPrompt="1"/>
          </p:nvPr>
        </p:nvSpPr>
        <p:spPr>
          <a:xfrm>
            <a:off x="9246808" y="2487982"/>
            <a:ext cx="2539808" cy="253018"/>
          </a:xfrm>
        </p:spPr>
        <p:txBody>
          <a:bodyPr wrap="square" lIns="0" tIns="0" rIns="0" bIns="0">
            <a:spAutoFit/>
          </a:bodyPr>
          <a:lstStyle>
            <a:lvl1pPr marL="0" indent="0">
              <a:buNone/>
              <a:defRPr sz="1800" spc="-100" baseline="0">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MBTI:</a:t>
            </a:r>
          </a:p>
        </p:txBody>
      </p:sp>
      <p:cxnSp>
        <p:nvCxnSpPr>
          <p:cNvPr id="18" name="Straight Connector 17">
            <a:extLst>
              <a:ext uri="{FF2B5EF4-FFF2-40B4-BE49-F238E27FC236}">
                <a16:creationId xmlns:a16="http://schemas.microsoft.com/office/drawing/2014/main" id="{669B376F-7325-03F1-ACFF-623C05822851}"/>
              </a:ext>
            </a:extLst>
          </p:cNvPr>
          <p:cNvCxnSpPr/>
          <p:nvPr userDrawn="1"/>
        </p:nvCxnSpPr>
        <p:spPr>
          <a:xfrm>
            <a:off x="6358130" y="3225200"/>
            <a:ext cx="2551176"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740FE99-EB0B-A184-F45F-0632112203F3}"/>
              </a:ext>
            </a:extLst>
          </p:cNvPr>
          <p:cNvCxnSpPr/>
          <p:nvPr userDrawn="1"/>
        </p:nvCxnSpPr>
        <p:spPr>
          <a:xfrm>
            <a:off x="9235440" y="3225200"/>
            <a:ext cx="2551176"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D04D172E-1A10-684D-924E-F6181AF24254}"/>
              </a:ext>
            </a:extLst>
          </p:cNvPr>
          <p:cNvSpPr>
            <a:spLocks noGrp="1"/>
          </p:cNvSpPr>
          <p:nvPr>
            <p:ph type="body" sz="half" idx="17" hasCustomPrompt="1"/>
          </p:nvPr>
        </p:nvSpPr>
        <p:spPr>
          <a:xfrm>
            <a:off x="6358130" y="3652445"/>
            <a:ext cx="5428486" cy="253018"/>
          </a:xfrm>
        </p:spPr>
        <p:txBody>
          <a:bodyPr wrap="square" lIns="0" tIns="0" rIns="0" bIns="0">
            <a:spAutoFit/>
          </a:bodyPr>
          <a:lstStyle>
            <a:lvl1pPr marL="0" indent="0">
              <a:buNone/>
              <a:defRPr sz="1800" spc="-100" baseline="0">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Astrology sign:</a:t>
            </a:r>
          </a:p>
        </p:txBody>
      </p:sp>
      <p:cxnSp>
        <p:nvCxnSpPr>
          <p:cNvPr id="22" name="Straight Connector 21">
            <a:extLst>
              <a:ext uri="{FF2B5EF4-FFF2-40B4-BE49-F238E27FC236}">
                <a16:creationId xmlns:a16="http://schemas.microsoft.com/office/drawing/2014/main" id="{E9A8E3CF-AE8D-9E05-6947-398DEA595763}"/>
              </a:ext>
            </a:extLst>
          </p:cNvPr>
          <p:cNvCxnSpPr>
            <a:cxnSpLocks/>
          </p:cNvCxnSpPr>
          <p:nvPr userDrawn="1"/>
        </p:nvCxnSpPr>
        <p:spPr>
          <a:xfrm>
            <a:off x="6358130" y="4389663"/>
            <a:ext cx="1742487"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7187F3E-35A4-65F3-3C30-BA837AFE86F9}"/>
              </a:ext>
            </a:extLst>
          </p:cNvPr>
          <p:cNvCxnSpPr>
            <a:cxnSpLocks/>
          </p:cNvCxnSpPr>
          <p:nvPr userDrawn="1"/>
        </p:nvCxnSpPr>
        <p:spPr>
          <a:xfrm>
            <a:off x="8273868" y="4389663"/>
            <a:ext cx="1742487"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EC35DCB-CCFF-B401-8EC6-541FEA3B94DF}"/>
              </a:ext>
            </a:extLst>
          </p:cNvPr>
          <p:cNvCxnSpPr>
            <a:cxnSpLocks/>
          </p:cNvCxnSpPr>
          <p:nvPr userDrawn="1"/>
        </p:nvCxnSpPr>
        <p:spPr>
          <a:xfrm>
            <a:off x="10189607" y="4389663"/>
            <a:ext cx="1597009"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0B56B25F-3369-85C6-4830-6967B07EBD00}"/>
              </a:ext>
            </a:extLst>
          </p:cNvPr>
          <p:cNvSpPr>
            <a:spLocks noGrp="1"/>
          </p:cNvSpPr>
          <p:nvPr>
            <p:ph type="body" sz="half" idx="18" hasCustomPrompt="1"/>
          </p:nvPr>
        </p:nvSpPr>
        <p:spPr>
          <a:xfrm>
            <a:off x="7637224" y="4205564"/>
            <a:ext cx="419657" cy="168701"/>
          </a:xfrm>
        </p:spPr>
        <p:txBody>
          <a:bodyPr wrap="square" lIns="0" tIns="0" rIns="0" bIns="0">
            <a:spAutoFit/>
          </a:bodyPr>
          <a:lstStyle>
            <a:lvl1pPr marL="0" indent="0" algn="r">
              <a:buNone/>
              <a:defRPr sz="1200" i="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sun</a:t>
            </a:r>
          </a:p>
        </p:txBody>
      </p:sp>
      <p:sp>
        <p:nvSpPr>
          <p:cNvPr id="30" name="Text Placeholder 3">
            <a:extLst>
              <a:ext uri="{FF2B5EF4-FFF2-40B4-BE49-F238E27FC236}">
                <a16:creationId xmlns:a16="http://schemas.microsoft.com/office/drawing/2014/main" id="{DFA2C914-0B44-40C8-E1FB-6192A291F4DA}"/>
              </a:ext>
            </a:extLst>
          </p:cNvPr>
          <p:cNvSpPr>
            <a:spLocks noGrp="1"/>
          </p:cNvSpPr>
          <p:nvPr>
            <p:ph type="body" sz="half" idx="19" hasCustomPrompt="1"/>
          </p:nvPr>
        </p:nvSpPr>
        <p:spPr>
          <a:xfrm>
            <a:off x="9544138" y="4205564"/>
            <a:ext cx="419657" cy="168701"/>
          </a:xfrm>
        </p:spPr>
        <p:txBody>
          <a:bodyPr wrap="square" lIns="0" tIns="0" rIns="0" bIns="0">
            <a:spAutoFit/>
          </a:bodyPr>
          <a:lstStyle>
            <a:lvl1pPr marL="0" indent="0" algn="r">
              <a:buNone/>
              <a:defRPr sz="1200" i="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moon</a:t>
            </a:r>
          </a:p>
        </p:txBody>
      </p:sp>
      <p:sp>
        <p:nvSpPr>
          <p:cNvPr id="31" name="Text Placeholder 3">
            <a:extLst>
              <a:ext uri="{FF2B5EF4-FFF2-40B4-BE49-F238E27FC236}">
                <a16:creationId xmlns:a16="http://schemas.microsoft.com/office/drawing/2014/main" id="{F2A49988-8DF7-0E83-F29D-665D6F6040AE}"/>
              </a:ext>
            </a:extLst>
          </p:cNvPr>
          <p:cNvSpPr>
            <a:spLocks noGrp="1"/>
          </p:cNvSpPr>
          <p:nvPr>
            <p:ph type="body" sz="half" idx="20" hasCustomPrompt="1"/>
          </p:nvPr>
        </p:nvSpPr>
        <p:spPr>
          <a:xfrm>
            <a:off x="11304013" y="4205564"/>
            <a:ext cx="419657" cy="168701"/>
          </a:xfrm>
        </p:spPr>
        <p:txBody>
          <a:bodyPr wrap="square" lIns="0" tIns="0" rIns="0" bIns="0">
            <a:spAutoFit/>
          </a:bodyPr>
          <a:lstStyle>
            <a:lvl1pPr marL="0" indent="0" algn="r">
              <a:buNone/>
              <a:defRPr sz="1200" i="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rising</a:t>
            </a:r>
          </a:p>
        </p:txBody>
      </p:sp>
      <p:sp>
        <p:nvSpPr>
          <p:cNvPr id="32" name="Text Placeholder 3">
            <a:extLst>
              <a:ext uri="{FF2B5EF4-FFF2-40B4-BE49-F238E27FC236}">
                <a16:creationId xmlns:a16="http://schemas.microsoft.com/office/drawing/2014/main" id="{6E966790-39A9-DD9C-1E2A-B520E086C878}"/>
              </a:ext>
            </a:extLst>
          </p:cNvPr>
          <p:cNvSpPr>
            <a:spLocks noGrp="1"/>
          </p:cNvSpPr>
          <p:nvPr>
            <p:ph type="body" sz="half" idx="21" hasCustomPrompt="1"/>
          </p:nvPr>
        </p:nvSpPr>
        <p:spPr>
          <a:xfrm>
            <a:off x="6358130" y="4813691"/>
            <a:ext cx="5428486" cy="253018"/>
          </a:xfrm>
        </p:spPr>
        <p:txBody>
          <a:bodyPr wrap="square" lIns="0" tIns="0" rIns="0" bIns="0">
            <a:spAutoFit/>
          </a:bodyPr>
          <a:lstStyle>
            <a:lvl1pPr marL="0" indent="0">
              <a:buNone/>
              <a:defRPr sz="1800" spc="-100" baseline="0">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Fun fact(s):</a:t>
            </a:r>
          </a:p>
        </p:txBody>
      </p:sp>
      <p:sp>
        <p:nvSpPr>
          <p:cNvPr id="5" name="Text Placeholder 3">
            <a:extLst>
              <a:ext uri="{FF2B5EF4-FFF2-40B4-BE49-F238E27FC236}">
                <a16:creationId xmlns:a16="http://schemas.microsoft.com/office/drawing/2014/main" id="{8350B15C-5450-62E1-2117-45F4412C1203}"/>
              </a:ext>
            </a:extLst>
          </p:cNvPr>
          <p:cNvSpPr>
            <a:spLocks noGrp="1"/>
          </p:cNvSpPr>
          <p:nvPr>
            <p:ph type="body" sz="half" idx="22" hasCustomPrompt="1"/>
          </p:nvPr>
        </p:nvSpPr>
        <p:spPr>
          <a:xfrm>
            <a:off x="7589175" y="253188"/>
            <a:ext cx="2539808" cy="1138773"/>
          </a:xfrm>
        </p:spPr>
        <p:txBody>
          <a:bodyPr wrap="square" lIns="0" tIns="0" rIns="0" bIns="0">
            <a:spAutoFit/>
          </a:bodyPr>
          <a:lstStyle>
            <a:lvl1pPr marL="0" indent="0">
              <a:buNone/>
              <a:defRPr sz="8000">
                <a:solidFill>
                  <a:schemeClr val="bg2">
                    <a:lumMod val="10000"/>
                  </a:schemeClr>
                </a:solidFill>
                <a:latin typeface="Just Another Hand" panose="02000506000000020003"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Sarah</a:t>
            </a:r>
          </a:p>
        </p:txBody>
      </p:sp>
      <p:sp>
        <p:nvSpPr>
          <p:cNvPr id="6" name="Text Placeholder 3">
            <a:extLst>
              <a:ext uri="{FF2B5EF4-FFF2-40B4-BE49-F238E27FC236}">
                <a16:creationId xmlns:a16="http://schemas.microsoft.com/office/drawing/2014/main" id="{49D898CD-387D-814C-1A18-A66230FAB3B3}"/>
              </a:ext>
            </a:extLst>
          </p:cNvPr>
          <p:cNvSpPr>
            <a:spLocks noGrp="1"/>
          </p:cNvSpPr>
          <p:nvPr>
            <p:ph type="body" sz="half" idx="23" hasCustomPrompt="1"/>
          </p:nvPr>
        </p:nvSpPr>
        <p:spPr>
          <a:xfrm>
            <a:off x="9235440" y="1518872"/>
            <a:ext cx="2551176" cy="683264"/>
          </a:xfrm>
        </p:spPr>
        <p:txBody>
          <a:bodyPr wrap="square" lIns="0" tIns="0" rIns="0" bIns="0">
            <a:spAutoFit/>
          </a:bodyPr>
          <a:lstStyle>
            <a:lvl1pPr marL="0" indent="0" algn="ctr">
              <a:buNone/>
              <a:defRPr sz="4800">
                <a:solidFill>
                  <a:schemeClr val="bg2">
                    <a:lumMod val="10000"/>
                  </a:schemeClr>
                </a:solidFill>
                <a:latin typeface="Just Another Hand" panose="02000506000000020003"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she/her</a:t>
            </a:r>
          </a:p>
        </p:txBody>
      </p:sp>
      <p:sp>
        <p:nvSpPr>
          <p:cNvPr id="8" name="Text Placeholder 3">
            <a:extLst>
              <a:ext uri="{FF2B5EF4-FFF2-40B4-BE49-F238E27FC236}">
                <a16:creationId xmlns:a16="http://schemas.microsoft.com/office/drawing/2014/main" id="{930A7DDD-ECAE-6353-AD88-F146A152E5EB}"/>
              </a:ext>
            </a:extLst>
          </p:cNvPr>
          <p:cNvSpPr>
            <a:spLocks noGrp="1"/>
          </p:cNvSpPr>
          <p:nvPr>
            <p:ph type="body" sz="half" idx="24" hasCustomPrompt="1"/>
          </p:nvPr>
        </p:nvSpPr>
        <p:spPr>
          <a:xfrm>
            <a:off x="6359237" y="1518872"/>
            <a:ext cx="2551176" cy="683264"/>
          </a:xfrm>
        </p:spPr>
        <p:txBody>
          <a:bodyPr wrap="square" lIns="0" tIns="0" rIns="0" bIns="0">
            <a:spAutoFit/>
          </a:bodyPr>
          <a:lstStyle>
            <a:lvl1pPr marL="0" indent="0" algn="ctr">
              <a:buNone/>
              <a:defRPr sz="4800">
                <a:solidFill>
                  <a:schemeClr val="bg2">
                    <a:lumMod val="10000"/>
                  </a:schemeClr>
                </a:solidFill>
                <a:latin typeface="Just Another Hand" panose="02000506000000020003"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24</a:t>
            </a:r>
          </a:p>
        </p:txBody>
      </p:sp>
      <p:sp>
        <p:nvSpPr>
          <p:cNvPr id="10" name="Text Placeholder 3">
            <a:extLst>
              <a:ext uri="{FF2B5EF4-FFF2-40B4-BE49-F238E27FC236}">
                <a16:creationId xmlns:a16="http://schemas.microsoft.com/office/drawing/2014/main" id="{0C79CC68-8935-8E09-CA9F-C406C3E7E0B2}"/>
              </a:ext>
            </a:extLst>
          </p:cNvPr>
          <p:cNvSpPr>
            <a:spLocks noGrp="1"/>
          </p:cNvSpPr>
          <p:nvPr>
            <p:ph type="body" sz="half" idx="25" hasCustomPrompt="1"/>
          </p:nvPr>
        </p:nvSpPr>
        <p:spPr>
          <a:xfrm>
            <a:off x="6231678" y="2680275"/>
            <a:ext cx="2806294" cy="683264"/>
          </a:xfrm>
        </p:spPr>
        <p:txBody>
          <a:bodyPr wrap="square" lIns="0" tIns="0" rIns="0" bIns="0">
            <a:spAutoFit/>
          </a:bodyPr>
          <a:lstStyle>
            <a:lvl1pPr marL="0" indent="0" algn="ctr">
              <a:buNone/>
              <a:defRPr sz="4800">
                <a:solidFill>
                  <a:schemeClr val="bg2">
                    <a:lumMod val="10000"/>
                  </a:schemeClr>
                </a:solidFill>
                <a:latin typeface="Just Another Hand" panose="02000506000000020003"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marketing assistant</a:t>
            </a:r>
          </a:p>
        </p:txBody>
      </p:sp>
      <p:sp>
        <p:nvSpPr>
          <p:cNvPr id="13" name="Text Placeholder 3">
            <a:extLst>
              <a:ext uri="{FF2B5EF4-FFF2-40B4-BE49-F238E27FC236}">
                <a16:creationId xmlns:a16="http://schemas.microsoft.com/office/drawing/2014/main" id="{B57207AF-7FA3-2163-54F8-FCFD49199DEE}"/>
              </a:ext>
            </a:extLst>
          </p:cNvPr>
          <p:cNvSpPr>
            <a:spLocks noGrp="1"/>
          </p:cNvSpPr>
          <p:nvPr>
            <p:ph type="body" sz="half" idx="26" hasCustomPrompt="1"/>
          </p:nvPr>
        </p:nvSpPr>
        <p:spPr>
          <a:xfrm>
            <a:off x="9124507" y="2680275"/>
            <a:ext cx="2806294" cy="683264"/>
          </a:xfrm>
        </p:spPr>
        <p:txBody>
          <a:bodyPr wrap="square" lIns="0" tIns="0" rIns="0" bIns="0">
            <a:spAutoFit/>
          </a:bodyPr>
          <a:lstStyle>
            <a:lvl1pPr marL="0" indent="0" algn="ctr">
              <a:buNone/>
              <a:defRPr sz="4800">
                <a:solidFill>
                  <a:schemeClr val="bg2">
                    <a:lumMod val="10000"/>
                  </a:schemeClr>
                </a:solidFill>
                <a:latin typeface="Just Another Hand" panose="02000506000000020003"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err="1"/>
              <a:t>infp</a:t>
            </a:r>
            <a:r>
              <a:rPr lang="en-GB"/>
              <a:t> - mediator</a:t>
            </a:r>
          </a:p>
        </p:txBody>
      </p:sp>
      <p:sp>
        <p:nvSpPr>
          <p:cNvPr id="21" name="Text Placeholder 3">
            <a:extLst>
              <a:ext uri="{FF2B5EF4-FFF2-40B4-BE49-F238E27FC236}">
                <a16:creationId xmlns:a16="http://schemas.microsoft.com/office/drawing/2014/main" id="{0EA72DE7-291C-FF0B-EBBB-BCBB8D8D82CD}"/>
              </a:ext>
            </a:extLst>
          </p:cNvPr>
          <p:cNvSpPr>
            <a:spLocks noGrp="1"/>
          </p:cNvSpPr>
          <p:nvPr>
            <p:ph type="body" sz="half" idx="27" hasCustomPrompt="1"/>
          </p:nvPr>
        </p:nvSpPr>
        <p:spPr>
          <a:xfrm>
            <a:off x="10189606" y="3843075"/>
            <a:ext cx="1166967" cy="683264"/>
          </a:xfrm>
        </p:spPr>
        <p:txBody>
          <a:bodyPr wrap="square" lIns="0" tIns="0" rIns="0" bIns="0">
            <a:spAutoFit/>
          </a:bodyPr>
          <a:lstStyle>
            <a:lvl1pPr marL="0" indent="0" algn="ctr">
              <a:buNone/>
              <a:defRPr sz="4800">
                <a:solidFill>
                  <a:schemeClr val="bg2">
                    <a:lumMod val="10000"/>
                  </a:schemeClr>
                </a:solidFill>
                <a:latin typeface="Just Another Hand" panose="02000506000000020003"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err="1"/>
              <a:t>virgo</a:t>
            </a:r>
            <a:endParaRPr lang="en-GB"/>
          </a:p>
        </p:txBody>
      </p:sp>
      <p:sp>
        <p:nvSpPr>
          <p:cNvPr id="25" name="Text Placeholder 3">
            <a:extLst>
              <a:ext uri="{FF2B5EF4-FFF2-40B4-BE49-F238E27FC236}">
                <a16:creationId xmlns:a16="http://schemas.microsoft.com/office/drawing/2014/main" id="{D2185AD1-E6F8-4475-1A4C-BD17AE5FD563}"/>
              </a:ext>
            </a:extLst>
          </p:cNvPr>
          <p:cNvSpPr>
            <a:spLocks noGrp="1"/>
          </p:cNvSpPr>
          <p:nvPr>
            <p:ph type="body" sz="half" idx="28" hasCustomPrompt="1"/>
          </p:nvPr>
        </p:nvSpPr>
        <p:spPr>
          <a:xfrm>
            <a:off x="8285991" y="3843075"/>
            <a:ext cx="1166967" cy="683264"/>
          </a:xfrm>
        </p:spPr>
        <p:txBody>
          <a:bodyPr wrap="square" lIns="0" tIns="0" rIns="0" bIns="0">
            <a:spAutoFit/>
          </a:bodyPr>
          <a:lstStyle>
            <a:lvl1pPr marL="0" indent="0" algn="ctr">
              <a:buNone/>
              <a:defRPr sz="4800">
                <a:solidFill>
                  <a:schemeClr val="bg2">
                    <a:lumMod val="10000"/>
                  </a:schemeClr>
                </a:solidFill>
                <a:latin typeface="Just Another Hand" panose="02000506000000020003"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cancer</a:t>
            </a:r>
          </a:p>
        </p:txBody>
      </p:sp>
      <p:sp>
        <p:nvSpPr>
          <p:cNvPr id="26" name="Text Placeholder 3">
            <a:extLst>
              <a:ext uri="{FF2B5EF4-FFF2-40B4-BE49-F238E27FC236}">
                <a16:creationId xmlns:a16="http://schemas.microsoft.com/office/drawing/2014/main" id="{DF462B58-1A63-341E-021F-E75587D5EAE3}"/>
              </a:ext>
            </a:extLst>
          </p:cNvPr>
          <p:cNvSpPr>
            <a:spLocks noGrp="1"/>
          </p:cNvSpPr>
          <p:nvPr>
            <p:ph type="body" sz="half" idx="29" hasCustomPrompt="1"/>
          </p:nvPr>
        </p:nvSpPr>
        <p:spPr>
          <a:xfrm>
            <a:off x="6365751" y="3843075"/>
            <a:ext cx="1166967" cy="683264"/>
          </a:xfrm>
        </p:spPr>
        <p:txBody>
          <a:bodyPr wrap="square" lIns="0" tIns="0" rIns="0" bIns="0">
            <a:spAutoFit/>
          </a:bodyPr>
          <a:lstStyle>
            <a:lvl1pPr marL="0" indent="0" algn="ctr">
              <a:buNone/>
              <a:defRPr sz="4800">
                <a:solidFill>
                  <a:schemeClr val="bg2">
                    <a:lumMod val="10000"/>
                  </a:schemeClr>
                </a:solidFill>
                <a:latin typeface="Just Another Hand" panose="02000506000000020003"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err="1"/>
              <a:t>pisces</a:t>
            </a:r>
            <a:endParaRPr lang="en-GB"/>
          </a:p>
        </p:txBody>
      </p:sp>
      <p:sp>
        <p:nvSpPr>
          <p:cNvPr id="34" name="Text Placeholder 3">
            <a:extLst>
              <a:ext uri="{FF2B5EF4-FFF2-40B4-BE49-F238E27FC236}">
                <a16:creationId xmlns:a16="http://schemas.microsoft.com/office/drawing/2014/main" id="{56C6F5C3-FA7D-6A7D-056A-6676EDF4853B}"/>
              </a:ext>
            </a:extLst>
          </p:cNvPr>
          <p:cNvSpPr>
            <a:spLocks noGrp="1"/>
          </p:cNvSpPr>
          <p:nvPr>
            <p:ph type="body" sz="half" idx="30" hasCustomPrompt="1"/>
          </p:nvPr>
        </p:nvSpPr>
        <p:spPr>
          <a:xfrm>
            <a:off x="6651320" y="5141343"/>
            <a:ext cx="4773304" cy="1460688"/>
          </a:xfrm>
        </p:spPr>
        <p:txBody>
          <a:bodyPr wrap="square" lIns="0" tIns="0" rIns="0" bIns="0">
            <a:noAutofit/>
          </a:bodyPr>
          <a:lstStyle>
            <a:lvl1pPr marL="0" indent="0" algn="ctr">
              <a:buNone/>
              <a:defRPr sz="4800">
                <a:solidFill>
                  <a:schemeClr val="bg2">
                    <a:lumMod val="10000"/>
                  </a:schemeClr>
                </a:solidFill>
                <a:latin typeface="Just Another Hand" panose="02000506000000020003"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fun fact</a:t>
            </a:r>
          </a:p>
        </p:txBody>
      </p:sp>
    </p:spTree>
    <p:extLst>
      <p:ext uri="{BB962C8B-B14F-4D97-AF65-F5344CB8AC3E}">
        <p14:creationId xmlns:p14="http://schemas.microsoft.com/office/powerpoint/2010/main" val="1280147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ecklist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29DCD-41E4-DC5D-87DB-42195B6B8D22}"/>
              </a:ext>
            </a:extLst>
          </p:cNvPr>
          <p:cNvSpPr>
            <a:spLocks noGrp="1"/>
          </p:cNvSpPr>
          <p:nvPr>
            <p:ph type="title" hasCustomPrompt="1"/>
          </p:nvPr>
        </p:nvSpPr>
        <p:spPr>
          <a:xfrm>
            <a:off x="839788" y="549275"/>
            <a:ext cx="10515600" cy="393569"/>
          </a:xfrm>
        </p:spPr>
        <p:txBody>
          <a:bodyPr lIns="0" tIns="0" rIns="0" bIns="0" anchor="t">
            <a:spAutoFit/>
          </a:bodyPr>
          <a:lstStyle>
            <a:lvl1pPr algn="ctr">
              <a:defRPr sz="2800">
                <a:solidFill>
                  <a:schemeClr val="accent2"/>
                </a:solidFill>
              </a:defRPr>
            </a:lvl1pPr>
          </a:lstStyle>
          <a:p>
            <a:r>
              <a:rPr lang="en-GB"/>
              <a:t>2 checklists</a:t>
            </a:r>
          </a:p>
        </p:txBody>
      </p:sp>
      <p:sp>
        <p:nvSpPr>
          <p:cNvPr id="3" name="Text Placeholder 2">
            <a:extLst>
              <a:ext uri="{FF2B5EF4-FFF2-40B4-BE49-F238E27FC236}">
                <a16:creationId xmlns:a16="http://schemas.microsoft.com/office/drawing/2014/main" id="{B2A833FD-7241-B5AA-7DDD-03B1D2EC6407}"/>
              </a:ext>
            </a:extLst>
          </p:cNvPr>
          <p:cNvSpPr>
            <a:spLocks noGrp="1"/>
          </p:cNvSpPr>
          <p:nvPr>
            <p:ph type="body" idx="1" hasCustomPrompt="1"/>
          </p:nvPr>
        </p:nvSpPr>
        <p:spPr>
          <a:xfrm>
            <a:off x="670917" y="1349339"/>
            <a:ext cx="5212061" cy="823912"/>
          </a:xfrm>
        </p:spPr>
        <p:txBody>
          <a:bodyPr anchor="b">
            <a:noAutofit/>
          </a:bodyPr>
          <a:lstStyle>
            <a:lvl1pPr marL="0" indent="0">
              <a:buNone/>
              <a:defRPr sz="6600" b="0" i="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Heading 1</a:t>
            </a:r>
          </a:p>
        </p:txBody>
      </p:sp>
      <p:sp>
        <p:nvSpPr>
          <p:cNvPr id="5" name="Text Placeholder 4">
            <a:extLst>
              <a:ext uri="{FF2B5EF4-FFF2-40B4-BE49-F238E27FC236}">
                <a16:creationId xmlns:a16="http://schemas.microsoft.com/office/drawing/2014/main" id="{C3984D99-8595-CF03-981A-E9E8274C55FE}"/>
              </a:ext>
            </a:extLst>
          </p:cNvPr>
          <p:cNvSpPr>
            <a:spLocks noGrp="1"/>
          </p:cNvSpPr>
          <p:nvPr>
            <p:ph type="body" sz="quarter" idx="3" hasCustomPrompt="1"/>
          </p:nvPr>
        </p:nvSpPr>
        <p:spPr>
          <a:xfrm>
            <a:off x="6311330" y="1349339"/>
            <a:ext cx="5237729" cy="823912"/>
          </a:xfrm>
        </p:spPr>
        <p:txBody>
          <a:bodyPr anchor="b">
            <a:noAutofit/>
          </a:bodyPr>
          <a:lstStyle>
            <a:lvl1pPr marL="0" indent="0">
              <a:buNone/>
              <a:defRPr sz="6600" b="0" i="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Heading 2</a:t>
            </a:r>
          </a:p>
        </p:txBody>
      </p:sp>
      <p:sp>
        <p:nvSpPr>
          <p:cNvPr id="9" name="Slide Number Placeholder 8">
            <a:extLst>
              <a:ext uri="{FF2B5EF4-FFF2-40B4-BE49-F238E27FC236}">
                <a16:creationId xmlns:a16="http://schemas.microsoft.com/office/drawing/2014/main" id="{DB843D33-B2FA-7F06-D9F2-7C18C3D50BF2}"/>
              </a:ext>
            </a:extLst>
          </p:cNvPr>
          <p:cNvSpPr>
            <a:spLocks noGrp="1"/>
          </p:cNvSpPr>
          <p:nvPr>
            <p:ph type="sldNum" sz="quarter" idx="12"/>
          </p:nvPr>
        </p:nvSpPr>
        <p:spPr>
          <a:xfrm>
            <a:off x="11658390" y="6411214"/>
            <a:ext cx="463296" cy="365125"/>
          </a:xfrm>
        </p:spPr>
        <p:txBody>
          <a:bodyPr/>
          <a:lstStyle>
            <a:lvl1pPr>
              <a:defRPr>
                <a:solidFill>
                  <a:schemeClr val="accent2"/>
                </a:solidFill>
              </a:defRPr>
            </a:lvl1pPr>
          </a:lstStyle>
          <a:p>
            <a:fld id="{DAD4B4B8-5C83-084D-BE58-D35B19634F0B}" type="slidenum">
              <a:rPr lang="en-GB" smtClean="0"/>
              <a:pPr/>
              <a:t>‹#›</a:t>
            </a:fld>
            <a:endParaRPr lang="en-GB"/>
          </a:p>
        </p:txBody>
      </p:sp>
      <p:sp>
        <p:nvSpPr>
          <p:cNvPr id="4" name="Rectangle 3">
            <a:extLst>
              <a:ext uri="{FF2B5EF4-FFF2-40B4-BE49-F238E27FC236}">
                <a16:creationId xmlns:a16="http://schemas.microsoft.com/office/drawing/2014/main" id="{B013D555-7A65-CC3B-D479-FF8FFC8B52DB}"/>
              </a:ext>
            </a:extLst>
          </p:cNvPr>
          <p:cNvSpPr/>
          <p:nvPr userDrawn="1"/>
        </p:nvSpPr>
        <p:spPr>
          <a:xfrm>
            <a:off x="667741" y="2225006"/>
            <a:ext cx="5215174" cy="46329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ABCC6EA0-D582-1FF3-5F83-2EC9755F9BAA}"/>
              </a:ext>
            </a:extLst>
          </p:cNvPr>
          <p:cNvCxnSpPr>
            <a:cxnSpLocks/>
          </p:cNvCxnSpPr>
          <p:nvPr userDrawn="1"/>
        </p:nvCxnSpPr>
        <p:spPr>
          <a:xfrm>
            <a:off x="662292" y="2225007"/>
            <a:ext cx="532600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39C3B31-0BFE-321C-4379-F9E8D6B63E60}"/>
              </a:ext>
            </a:extLst>
          </p:cNvPr>
          <p:cNvCxnSpPr>
            <a:cxnSpLocks/>
          </p:cNvCxnSpPr>
          <p:nvPr userDrawn="1"/>
        </p:nvCxnSpPr>
        <p:spPr>
          <a:xfrm>
            <a:off x="662292" y="3004139"/>
            <a:ext cx="532600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00D745B-79DF-67EE-D7EA-7ECCA57B1F92}"/>
              </a:ext>
            </a:extLst>
          </p:cNvPr>
          <p:cNvCxnSpPr>
            <a:cxnSpLocks/>
          </p:cNvCxnSpPr>
          <p:nvPr userDrawn="1"/>
        </p:nvCxnSpPr>
        <p:spPr>
          <a:xfrm>
            <a:off x="662292" y="3783271"/>
            <a:ext cx="532600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20E106-DE7D-8EDF-50DC-9341F369BEF7}"/>
              </a:ext>
            </a:extLst>
          </p:cNvPr>
          <p:cNvCxnSpPr>
            <a:cxnSpLocks/>
          </p:cNvCxnSpPr>
          <p:nvPr userDrawn="1"/>
        </p:nvCxnSpPr>
        <p:spPr>
          <a:xfrm>
            <a:off x="662292" y="4562404"/>
            <a:ext cx="532600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E31EE9B-3A18-78D8-36C0-D042EE4E518B}"/>
              </a:ext>
            </a:extLst>
          </p:cNvPr>
          <p:cNvCxnSpPr>
            <a:cxnSpLocks/>
          </p:cNvCxnSpPr>
          <p:nvPr userDrawn="1"/>
        </p:nvCxnSpPr>
        <p:spPr>
          <a:xfrm>
            <a:off x="662292" y="5341536"/>
            <a:ext cx="532600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50ABC6-77CC-D991-1268-CC93C892754A}"/>
              </a:ext>
            </a:extLst>
          </p:cNvPr>
          <p:cNvCxnSpPr>
            <a:cxnSpLocks/>
          </p:cNvCxnSpPr>
          <p:nvPr userDrawn="1"/>
        </p:nvCxnSpPr>
        <p:spPr>
          <a:xfrm>
            <a:off x="662292" y="6120668"/>
            <a:ext cx="532600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D0BF9CD-755A-594A-5A9A-D2D11B34B7C0}"/>
              </a:ext>
            </a:extLst>
          </p:cNvPr>
          <p:cNvSpPr/>
          <p:nvPr userDrawn="1"/>
        </p:nvSpPr>
        <p:spPr>
          <a:xfrm>
            <a:off x="888384" y="2454873"/>
            <a:ext cx="309985" cy="309985"/>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E810E762-E826-7E02-062D-726335F95491}"/>
              </a:ext>
            </a:extLst>
          </p:cNvPr>
          <p:cNvSpPr/>
          <p:nvPr userDrawn="1"/>
        </p:nvSpPr>
        <p:spPr>
          <a:xfrm>
            <a:off x="888384" y="3235454"/>
            <a:ext cx="309985" cy="309985"/>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166AB8B6-AF51-7CE2-7053-CF2B2796558C}"/>
              </a:ext>
            </a:extLst>
          </p:cNvPr>
          <p:cNvSpPr/>
          <p:nvPr userDrawn="1"/>
        </p:nvSpPr>
        <p:spPr>
          <a:xfrm>
            <a:off x="888384" y="4016035"/>
            <a:ext cx="309985" cy="309985"/>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D3B7488E-39E5-848F-5ECF-B87C7AD61A40}"/>
              </a:ext>
            </a:extLst>
          </p:cNvPr>
          <p:cNvSpPr/>
          <p:nvPr userDrawn="1"/>
        </p:nvSpPr>
        <p:spPr>
          <a:xfrm>
            <a:off x="888384" y="4796616"/>
            <a:ext cx="309985" cy="309985"/>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D3A89B5F-E419-3B62-DBCD-B734C6793630}"/>
              </a:ext>
            </a:extLst>
          </p:cNvPr>
          <p:cNvSpPr/>
          <p:nvPr userDrawn="1"/>
        </p:nvSpPr>
        <p:spPr>
          <a:xfrm>
            <a:off x="888384" y="5567060"/>
            <a:ext cx="309985" cy="309985"/>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3BDCE3BC-9EFA-B3BF-866B-DBBDC929EF22}"/>
              </a:ext>
            </a:extLst>
          </p:cNvPr>
          <p:cNvSpPr/>
          <p:nvPr userDrawn="1"/>
        </p:nvSpPr>
        <p:spPr>
          <a:xfrm>
            <a:off x="888384" y="6347641"/>
            <a:ext cx="309985" cy="309985"/>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 Placeholder 2">
            <a:extLst>
              <a:ext uri="{FF2B5EF4-FFF2-40B4-BE49-F238E27FC236}">
                <a16:creationId xmlns:a16="http://schemas.microsoft.com/office/drawing/2014/main" id="{07512C12-6789-9A5A-3CFF-4AF3E03E9CF5}"/>
              </a:ext>
            </a:extLst>
          </p:cNvPr>
          <p:cNvSpPr>
            <a:spLocks noGrp="1"/>
          </p:cNvSpPr>
          <p:nvPr userDrawn="1">
            <p:ph type="body" idx="13" hasCustomPrompt="1"/>
          </p:nvPr>
        </p:nvSpPr>
        <p:spPr>
          <a:xfrm>
            <a:off x="1276474" y="2382129"/>
            <a:ext cx="4520241" cy="542136"/>
          </a:xfrm>
        </p:spPr>
        <p:txBody>
          <a:bodyPr wrap="square" anchor="ctr">
            <a:spAutoFit/>
          </a:bodyPr>
          <a:lstStyle>
            <a:lvl1pPr marL="0" indent="0">
              <a:buNone/>
              <a:defRPr sz="3200" b="0" i="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Point</a:t>
            </a:r>
          </a:p>
        </p:txBody>
      </p:sp>
      <p:sp>
        <p:nvSpPr>
          <p:cNvPr id="48" name="Text Placeholder 2">
            <a:extLst>
              <a:ext uri="{FF2B5EF4-FFF2-40B4-BE49-F238E27FC236}">
                <a16:creationId xmlns:a16="http://schemas.microsoft.com/office/drawing/2014/main" id="{C9B88B79-2066-D523-8B27-D5978767E7AD}"/>
              </a:ext>
            </a:extLst>
          </p:cNvPr>
          <p:cNvSpPr>
            <a:spLocks noGrp="1"/>
          </p:cNvSpPr>
          <p:nvPr userDrawn="1">
            <p:ph type="body" idx="14" hasCustomPrompt="1"/>
          </p:nvPr>
        </p:nvSpPr>
        <p:spPr>
          <a:xfrm>
            <a:off x="1276474" y="3161957"/>
            <a:ext cx="4520241" cy="542136"/>
          </a:xfrm>
        </p:spPr>
        <p:txBody>
          <a:bodyPr wrap="square" anchor="ctr">
            <a:spAutoFit/>
          </a:bodyPr>
          <a:lstStyle>
            <a:lvl1pPr marL="0" indent="0">
              <a:buNone/>
              <a:defRPr sz="3200" b="0" i="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Point</a:t>
            </a:r>
          </a:p>
        </p:txBody>
      </p:sp>
      <p:sp>
        <p:nvSpPr>
          <p:cNvPr id="52" name="Text Placeholder 2">
            <a:extLst>
              <a:ext uri="{FF2B5EF4-FFF2-40B4-BE49-F238E27FC236}">
                <a16:creationId xmlns:a16="http://schemas.microsoft.com/office/drawing/2014/main" id="{9126BED4-978A-6D34-3F67-5990B61B089A}"/>
              </a:ext>
            </a:extLst>
          </p:cNvPr>
          <p:cNvSpPr>
            <a:spLocks noGrp="1"/>
          </p:cNvSpPr>
          <p:nvPr userDrawn="1">
            <p:ph type="body" idx="15" hasCustomPrompt="1"/>
          </p:nvPr>
        </p:nvSpPr>
        <p:spPr>
          <a:xfrm>
            <a:off x="1276474" y="3941785"/>
            <a:ext cx="4520241" cy="542136"/>
          </a:xfrm>
        </p:spPr>
        <p:txBody>
          <a:bodyPr wrap="square" anchor="ctr">
            <a:spAutoFit/>
          </a:bodyPr>
          <a:lstStyle>
            <a:lvl1pPr marL="0" indent="0">
              <a:buNone/>
              <a:defRPr sz="3200" b="0" i="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Point</a:t>
            </a:r>
          </a:p>
        </p:txBody>
      </p:sp>
      <p:sp>
        <p:nvSpPr>
          <p:cNvPr id="53" name="Text Placeholder 2">
            <a:extLst>
              <a:ext uri="{FF2B5EF4-FFF2-40B4-BE49-F238E27FC236}">
                <a16:creationId xmlns:a16="http://schemas.microsoft.com/office/drawing/2014/main" id="{83B59BD6-4858-9663-37E0-C58EACC022BD}"/>
              </a:ext>
            </a:extLst>
          </p:cNvPr>
          <p:cNvSpPr>
            <a:spLocks noGrp="1"/>
          </p:cNvSpPr>
          <p:nvPr userDrawn="1">
            <p:ph type="body" idx="16" hasCustomPrompt="1"/>
          </p:nvPr>
        </p:nvSpPr>
        <p:spPr>
          <a:xfrm>
            <a:off x="1276474" y="4721613"/>
            <a:ext cx="4520241" cy="542136"/>
          </a:xfrm>
        </p:spPr>
        <p:txBody>
          <a:bodyPr wrap="square" anchor="ctr">
            <a:spAutoFit/>
          </a:bodyPr>
          <a:lstStyle>
            <a:lvl1pPr marL="0" indent="0">
              <a:buNone/>
              <a:defRPr sz="3200" b="0" i="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Point</a:t>
            </a:r>
          </a:p>
        </p:txBody>
      </p:sp>
      <p:sp>
        <p:nvSpPr>
          <p:cNvPr id="54" name="Text Placeholder 2">
            <a:extLst>
              <a:ext uri="{FF2B5EF4-FFF2-40B4-BE49-F238E27FC236}">
                <a16:creationId xmlns:a16="http://schemas.microsoft.com/office/drawing/2014/main" id="{0F1611DE-47B4-3E52-88FA-2FE836F14162}"/>
              </a:ext>
            </a:extLst>
          </p:cNvPr>
          <p:cNvSpPr>
            <a:spLocks noGrp="1"/>
          </p:cNvSpPr>
          <p:nvPr userDrawn="1">
            <p:ph type="body" idx="17" hasCustomPrompt="1"/>
          </p:nvPr>
        </p:nvSpPr>
        <p:spPr>
          <a:xfrm>
            <a:off x="1276474" y="5501441"/>
            <a:ext cx="4520241" cy="542136"/>
          </a:xfrm>
        </p:spPr>
        <p:txBody>
          <a:bodyPr wrap="square" anchor="ctr">
            <a:spAutoFit/>
          </a:bodyPr>
          <a:lstStyle>
            <a:lvl1pPr marL="0" indent="0">
              <a:buNone/>
              <a:defRPr sz="3200" b="0" i="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Point</a:t>
            </a:r>
          </a:p>
        </p:txBody>
      </p:sp>
      <p:sp>
        <p:nvSpPr>
          <p:cNvPr id="55" name="Text Placeholder 2">
            <a:extLst>
              <a:ext uri="{FF2B5EF4-FFF2-40B4-BE49-F238E27FC236}">
                <a16:creationId xmlns:a16="http://schemas.microsoft.com/office/drawing/2014/main" id="{82E0BD1B-D9D6-6BDE-E700-714254B577ED}"/>
              </a:ext>
            </a:extLst>
          </p:cNvPr>
          <p:cNvSpPr>
            <a:spLocks noGrp="1"/>
          </p:cNvSpPr>
          <p:nvPr userDrawn="1">
            <p:ph type="body" idx="18" hasCustomPrompt="1"/>
          </p:nvPr>
        </p:nvSpPr>
        <p:spPr>
          <a:xfrm>
            <a:off x="1276474" y="6281268"/>
            <a:ext cx="4520241" cy="542136"/>
          </a:xfrm>
        </p:spPr>
        <p:txBody>
          <a:bodyPr wrap="square" anchor="ctr">
            <a:spAutoFit/>
          </a:bodyPr>
          <a:lstStyle>
            <a:lvl1pPr marL="0" indent="0">
              <a:buNone/>
              <a:defRPr sz="3200" b="0" i="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Point</a:t>
            </a:r>
          </a:p>
        </p:txBody>
      </p:sp>
      <p:sp>
        <p:nvSpPr>
          <p:cNvPr id="56" name="Rectangle 55">
            <a:extLst>
              <a:ext uri="{FF2B5EF4-FFF2-40B4-BE49-F238E27FC236}">
                <a16:creationId xmlns:a16="http://schemas.microsoft.com/office/drawing/2014/main" id="{E21F8B0B-B5B6-075D-123F-A7BFACCE8200}"/>
              </a:ext>
            </a:extLst>
          </p:cNvPr>
          <p:cNvSpPr/>
          <p:nvPr userDrawn="1"/>
        </p:nvSpPr>
        <p:spPr>
          <a:xfrm>
            <a:off x="6309024" y="2225006"/>
            <a:ext cx="5215174" cy="46329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067A5276-ECA0-4F0F-0296-FB0F109929C1}"/>
              </a:ext>
            </a:extLst>
          </p:cNvPr>
          <p:cNvCxnSpPr>
            <a:cxnSpLocks/>
          </p:cNvCxnSpPr>
          <p:nvPr userDrawn="1"/>
        </p:nvCxnSpPr>
        <p:spPr>
          <a:xfrm>
            <a:off x="6303575" y="3004139"/>
            <a:ext cx="532600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77EF7E-205C-9CA3-C0F8-F5C239156417}"/>
              </a:ext>
            </a:extLst>
          </p:cNvPr>
          <p:cNvCxnSpPr>
            <a:cxnSpLocks/>
          </p:cNvCxnSpPr>
          <p:nvPr userDrawn="1"/>
        </p:nvCxnSpPr>
        <p:spPr>
          <a:xfrm>
            <a:off x="6303575" y="3783271"/>
            <a:ext cx="532600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0BA42E1-FBEC-6BCD-01F6-9F9BD6DBC755}"/>
              </a:ext>
            </a:extLst>
          </p:cNvPr>
          <p:cNvCxnSpPr>
            <a:cxnSpLocks/>
          </p:cNvCxnSpPr>
          <p:nvPr userDrawn="1"/>
        </p:nvCxnSpPr>
        <p:spPr>
          <a:xfrm>
            <a:off x="6303575" y="4562404"/>
            <a:ext cx="532600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E851861-11F6-0245-8898-B7B687E77FF6}"/>
              </a:ext>
            </a:extLst>
          </p:cNvPr>
          <p:cNvCxnSpPr>
            <a:cxnSpLocks/>
          </p:cNvCxnSpPr>
          <p:nvPr userDrawn="1"/>
        </p:nvCxnSpPr>
        <p:spPr>
          <a:xfrm>
            <a:off x="6303575" y="5341536"/>
            <a:ext cx="532600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F799FD0-90F9-D1CE-DE13-B64F34FB2AFA}"/>
              </a:ext>
            </a:extLst>
          </p:cNvPr>
          <p:cNvCxnSpPr>
            <a:cxnSpLocks/>
          </p:cNvCxnSpPr>
          <p:nvPr userDrawn="1"/>
        </p:nvCxnSpPr>
        <p:spPr>
          <a:xfrm>
            <a:off x="6303575" y="6120668"/>
            <a:ext cx="532600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E409BFD3-DC68-EB63-473A-C44AE137801A}"/>
              </a:ext>
            </a:extLst>
          </p:cNvPr>
          <p:cNvSpPr/>
          <p:nvPr userDrawn="1"/>
        </p:nvSpPr>
        <p:spPr>
          <a:xfrm>
            <a:off x="6529667" y="2454873"/>
            <a:ext cx="309985" cy="309985"/>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89396E4E-A877-DF74-CB0E-E2F4B0526C1D}"/>
              </a:ext>
            </a:extLst>
          </p:cNvPr>
          <p:cNvSpPr/>
          <p:nvPr userDrawn="1"/>
        </p:nvSpPr>
        <p:spPr>
          <a:xfrm>
            <a:off x="6529667" y="3235454"/>
            <a:ext cx="309985" cy="309985"/>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5285F58E-C4BE-B5A8-44FD-4BFC2BCAC7D2}"/>
              </a:ext>
            </a:extLst>
          </p:cNvPr>
          <p:cNvSpPr/>
          <p:nvPr userDrawn="1"/>
        </p:nvSpPr>
        <p:spPr>
          <a:xfrm>
            <a:off x="6529667" y="4016035"/>
            <a:ext cx="309985" cy="309985"/>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8F4E2134-FF5B-4DDC-0045-AF7E5EF4B933}"/>
              </a:ext>
            </a:extLst>
          </p:cNvPr>
          <p:cNvSpPr/>
          <p:nvPr userDrawn="1"/>
        </p:nvSpPr>
        <p:spPr>
          <a:xfrm>
            <a:off x="6529667" y="4796616"/>
            <a:ext cx="309985" cy="309985"/>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36BD9443-58A4-1443-A572-177C9A6C1445}"/>
              </a:ext>
            </a:extLst>
          </p:cNvPr>
          <p:cNvSpPr/>
          <p:nvPr userDrawn="1"/>
        </p:nvSpPr>
        <p:spPr>
          <a:xfrm>
            <a:off x="6529667" y="5567060"/>
            <a:ext cx="309985" cy="309985"/>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56BB2CFF-6880-009B-C1C5-94CD8F7C46D9}"/>
              </a:ext>
            </a:extLst>
          </p:cNvPr>
          <p:cNvSpPr/>
          <p:nvPr userDrawn="1"/>
        </p:nvSpPr>
        <p:spPr>
          <a:xfrm>
            <a:off x="6529667" y="6347641"/>
            <a:ext cx="309985" cy="309985"/>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Text Placeholder 2">
            <a:extLst>
              <a:ext uri="{FF2B5EF4-FFF2-40B4-BE49-F238E27FC236}">
                <a16:creationId xmlns:a16="http://schemas.microsoft.com/office/drawing/2014/main" id="{3DAC5F2F-6951-C8EE-4216-55EE59DBED50}"/>
              </a:ext>
            </a:extLst>
          </p:cNvPr>
          <p:cNvSpPr>
            <a:spLocks noGrp="1"/>
          </p:cNvSpPr>
          <p:nvPr>
            <p:ph type="body" idx="19" hasCustomPrompt="1"/>
          </p:nvPr>
        </p:nvSpPr>
        <p:spPr>
          <a:xfrm>
            <a:off x="6917757" y="2382129"/>
            <a:ext cx="4520241" cy="542136"/>
          </a:xfrm>
        </p:spPr>
        <p:txBody>
          <a:bodyPr wrap="square" anchor="ctr">
            <a:spAutoFit/>
          </a:bodyPr>
          <a:lstStyle>
            <a:lvl1pPr marL="0" indent="0">
              <a:buNone/>
              <a:defRPr sz="3200" b="0" i="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Point</a:t>
            </a:r>
          </a:p>
        </p:txBody>
      </p:sp>
      <p:sp>
        <p:nvSpPr>
          <p:cNvPr id="69" name="Text Placeholder 2">
            <a:extLst>
              <a:ext uri="{FF2B5EF4-FFF2-40B4-BE49-F238E27FC236}">
                <a16:creationId xmlns:a16="http://schemas.microsoft.com/office/drawing/2014/main" id="{D40A9506-761A-BE8A-499E-E3A925AF77A8}"/>
              </a:ext>
            </a:extLst>
          </p:cNvPr>
          <p:cNvSpPr>
            <a:spLocks noGrp="1"/>
          </p:cNvSpPr>
          <p:nvPr>
            <p:ph type="body" idx="20" hasCustomPrompt="1"/>
          </p:nvPr>
        </p:nvSpPr>
        <p:spPr>
          <a:xfrm>
            <a:off x="6917757" y="3161957"/>
            <a:ext cx="4520241" cy="542136"/>
          </a:xfrm>
        </p:spPr>
        <p:txBody>
          <a:bodyPr wrap="square" anchor="ctr">
            <a:spAutoFit/>
          </a:bodyPr>
          <a:lstStyle>
            <a:lvl1pPr marL="0" indent="0">
              <a:buNone/>
              <a:defRPr sz="3200" b="0" i="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Point</a:t>
            </a:r>
          </a:p>
        </p:txBody>
      </p:sp>
      <p:sp>
        <p:nvSpPr>
          <p:cNvPr id="70" name="Text Placeholder 2">
            <a:extLst>
              <a:ext uri="{FF2B5EF4-FFF2-40B4-BE49-F238E27FC236}">
                <a16:creationId xmlns:a16="http://schemas.microsoft.com/office/drawing/2014/main" id="{E372C1F7-A73C-3F04-C217-4176FFD437AE}"/>
              </a:ext>
            </a:extLst>
          </p:cNvPr>
          <p:cNvSpPr>
            <a:spLocks noGrp="1"/>
          </p:cNvSpPr>
          <p:nvPr>
            <p:ph type="body" idx="21" hasCustomPrompt="1"/>
          </p:nvPr>
        </p:nvSpPr>
        <p:spPr>
          <a:xfrm>
            <a:off x="6917757" y="3941785"/>
            <a:ext cx="4520241" cy="542136"/>
          </a:xfrm>
        </p:spPr>
        <p:txBody>
          <a:bodyPr wrap="square" anchor="ctr">
            <a:spAutoFit/>
          </a:bodyPr>
          <a:lstStyle>
            <a:lvl1pPr marL="0" indent="0">
              <a:buNone/>
              <a:defRPr sz="3200" b="0" i="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Point</a:t>
            </a:r>
          </a:p>
        </p:txBody>
      </p:sp>
      <p:sp>
        <p:nvSpPr>
          <p:cNvPr id="71" name="Text Placeholder 2">
            <a:extLst>
              <a:ext uri="{FF2B5EF4-FFF2-40B4-BE49-F238E27FC236}">
                <a16:creationId xmlns:a16="http://schemas.microsoft.com/office/drawing/2014/main" id="{3FC4E0B9-1579-7D34-2C8A-AF6A6233F65A}"/>
              </a:ext>
            </a:extLst>
          </p:cNvPr>
          <p:cNvSpPr>
            <a:spLocks noGrp="1"/>
          </p:cNvSpPr>
          <p:nvPr>
            <p:ph type="body" idx="22" hasCustomPrompt="1"/>
          </p:nvPr>
        </p:nvSpPr>
        <p:spPr>
          <a:xfrm>
            <a:off x="6917757" y="4721613"/>
            <a:ext cx="4520241" cy="542136"/>
          </a:xfrm>
        </p:spPr>
        <p:txBody>
          <a:bodyPr wrap="square" anchor="ctr">
            <a:spAutoFit/>
          </a:bodyPr>
          <a:lstStyle>
            <a:lvl1pPr marL="0" indent="0">
              <a:buNone/>
              <a:defRPr sz="3200" b="0" i="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Point</a:t>
            </a:r>
          </a:p>
        </p:txBody>
      </p:sp>
      <p:sp>
        <p:nvSpPr>
          <p:cNvPr id="72" name="Text Placeholder 2">
            <a:extLst>
              <a:ext uri="{FF2B5EF4-FFF2-40B4-BE49-F238E27FC236}">
                <a16:creationId xmlns:a16="http://schemas.microsoft.com/office/drawing/2014/main" id="{0EC9BE1E-C6F0-F5C1-E8B7-97A52A8E9EFE}"/>
              </a:ext>
            </a:extLst>
          </p:cNvPr>
          <p:cNvSpPr>
            <a:spLocks noGrp="1"/>
          </p:cNvSpPr>
          <p:nvPr>
            <p:ph type="body" idx="23" hasCustomPrompt="1"/>
          </p:nvPr>
        </p:nvSpPr>
        <p:spPr>
          <a:xfrm>
            <a:off x="6917757" y="5501441"/>
            <a:ext cx="4520241" cy="542136"/>
          </a:xfrm>
        </p:spPr>
        <p:txBody>
          <a:bodyPr wrap="square" anchor="ctr">
            <a:spAutoFit/>
          </a:bodyPr>
          <a:lstStyle>
            <a:lvl1pPr marL="0" indent="0">
              <a:buNone/>
              <a:defRPr sz="3200" b="0" i="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Point</a:t>
            </a:r>
          </a:p>
        </p:txBody>
      </p:sp>
      <p:sp>
        <p:nvSpPr>
          <p:cNvPr id="73" name="Text Placeholder 2">
            <a:extLst>
              <a:ext uri="{FF2B5EF4-FFF2-40B4-BE49-F238E27FC236}">
                <a16:creationId xmlns:a16="http://schemas.microsoft.com/office/drawing/2014/main" id="{5FD554FA-4080-9CA5-19C4-BD496A954063}"/>
              </a:ext>
            </a:extLst>
          </p:cNvPr>
          <p:cNvSpPr>
            <a:spLocks noGrp="1"/>
          </p:cNvSpPr>
          <p:nvPr>
            <p:ph type="body" idx="24" hasCustomPrompt="1"/>
          </p:nvPr>
        </p:nvSpPr>
        <p:spPr>
          <a:xfrm>
            <a:off x="6917757" y="6281268"/>
            <a:ext cx="4520241" cy="542136"/>
          </a:xfrm>
        </p:spPr>
        <p:txBody>
          <a:bodyPr wrap="square" anchor="ctr">
            <a:spAutoFit/>
          </a:bodyPr>
          <a:lstStyle>
            <a:lvl1pPr marL="0" indent="0">
              <a:buNone/>
              <a:defRPr sz="3200" b="0" i="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Point</a:t>
            </a:r>
          </a:p>
        </p:txBody>
      </p:sp>
    </p:spTree>
    <p:extLst>
      <p:ext uri="{BB962C8B-B14F-4D97-AF65-F5344CB8AC3E}">
        <p14:creationId xmlns:p14="http://schemas.microsoft.com/office/powerpoint/2010/main" val="1236677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rclular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C2154-91B2-C61F-822E-9FC27EE78119}"/>
              </a:ext>
            </a:extLst>
          </p:cNvPr>
          <p:cNvSpPr>
            <a:spLocks noGrp="1"/>
          </p:cNvSpPr>
          <p:nvPr>
            <p:ph type="title" hasCustomPrompt="1"/>
          </p:nvPr>
        </p:nvSpPr>
        <p:spPr>
          <a:xfrm>
            <a:off x="550863" y="430941"/>
            <a:ext cx="10515600" cy="1325563"/>
          </a:xfrm>
        </p:spPr>
        <p:txBody>
          <a:bodyPr anchor="t">
            <a:normAutofit/>
          </a:bodyPr>
          <a:lstStyle>
            <a:lvl1pPr>
              <a:defRPr sz="8800"/>
            </a:lvl1pPr>
          </a:lstStyle>
          <a:p>
            <a:r>
              <a:rPr lang="en-GB"/>
              <a:t>Title</a:t>
            </a:r>
          </a:p>
        </p:txBody>
      </p:sp>
      <p:sp>
        <p:nvSpPr>
          <p:cNvPr id="5" name="Slide Number Placeholder 4">
            <a:extLst>
              <a:ext uri="{FF2B5EF4-FFF2-40B4-BE49-F238E27FC236}">
                <a16:creationId xmlns:a16="http://schemas.microsoft.com/office/drawing/2014/main" id="{2CCB2715-50A0-F2B6-D545-93B10FFB04CE}"/>
              </a:ext>
            </a:extLst>
          </p:cNvPr>
          <p:cNvSpPr>
            <a:spLocks noGrp="1"/>
          </p:cNvSpPr>
          <p:nvPr>
            <p:ph type="sldNum" sz="quarter" idx="12"/>
          </p:nvPr>
        </p:nvSpPr>
        <p:spPr/>
        <p:txBody>
          <a:bodyPr/>
          <a:lstStyle/>
          <a:p>
            <a:fld id="{DAD4B4B8-5C83-084D-BE58-D35B19634F0B}" type="slidenum">
              <a:rPr lang="en-GB" smtClean="0"/>
              <a:t>‹#›</a:t>
            </a:fld>
            <a:endParaRPr lang="en-GB"/>
          </a:p>
        </p:txBody>
      </p:sp>
      <p:sp>
        <p:nvSpPr>
          <p:cNvPr id="8" name="Text Placeholder 2">
            <a:extLst>
              <a:ext uri="{FF2B5EF4-FFF2-40B4-BE49-F238E27FC236}">
                <a16:creationId xmlns:a16="http://schemas.microsoft.com/office/drawing/2014/main" id="{20444013-63C8-F53A-853E-BCAE890E06C5}"/>
              </a:ext>
            </a:extLst>
          </p:cNvPr>
          <p:cNvSpPr>
            <a:spLocks noGrp="1"/>
          </p:cNvSpPr>
          <p:nvPr>
            <p:ph type="body" idx="1" hasCustomPrompt="1"/>
          </p:nvPr>
        </p:nvSpPr>
        <p:spPr>
          <a:xfrm>
            <a:off x="550862" y="4125559"/>
            <a:ext cx="3370086" cy="634973"/>
          </a:xfrm>
        </p:spPr>
        <p:txBody>
          <a:bodyPr wrap="square" lIns="72000" tIns="36000" rIns="72000" bIns="36000" anchor="t">
            <a:spAutoFit/>
          </a:bodyPr>
          <a:lstStyle>
            <a:lvl1pPr marL="0" indent="0">
              <a:buNone/>
              <a:defRPr sz="4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Person</a:t>
            </a:r>
          </a:p>
        </p:txBody>
      </p:sp>
      <p:sp>
        <p:nvSpPr>
          <p:cNvPr id="10" name="Text Placeholder 2">
            <a:extLst>
              <a:ext uri="{FF2B5EF4-FFF2-40B4-BE49-F238E27FC236}">
                <a16:creationId xmlns:a16="http://schemas.microsoft.com/office/drawing/2014/main" id="{8357C95E-BC83-DD4B-C4B7-F347A8ACF015}"/>
              </a:ext>
            </a:extLst>
          </p:cNvPr>
          <p:cNvSpPr>
            <a:spLocks noGrp="1"/>
          </p:cNvSpPr>
          <p:nvPr>
            <p:ph type="body" idx="15" hasCustomPrompt="1"/>
          </p:nvPr>
        </p:nvSpPr>
        <p:spPr>
          <a:xfrm>
            <a:off x="550861" y="4757627"/>
            <a:ext cx="3370086" cy="1537183"/>
          </a:xfrm>
        </p:spPr>
        <p:txBody>
          <a:bodyPr wrap="square" lIns="72000" tIns="36000" rIns="72000" bIns="36000"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Point</a:t>
            </a:r>
          </a:p>
        </p:txBody>
      </p:sp>
      <p:sp>
        <p:nvSpPr>
          <p:cNvPr id="21" name="Text Placeholder 2">
            <a:extLst>
              <a:ext uri="{FF2B5EF4-FFF2-40B4-BE49-F238E27FC236}">
                <a16:creationId xmlns:a16="http://schemas.microsoft.com/office/drawing/2014/main" id="{D79A4EEB-219F-296F-4F86-BED3C790AB2F}"/>
              </a:ext>
            </a:extLst>
          </p:cNvPr>
          <p:cNvSpPr>
            <a:spLocks noGrp="1"/>
          </p:cNvSpPr>
          <p:nvPr>
            <p:ph type="body" idx="17" hasCustomPrompt="1"/>
          </p:nvPr>
        </p:nvSpPr>
        <p:spPr>
          <a:xfrm>
            <a:off x="4408759" y="4125559"/>
            <a:ext cx="3370086" cy="634973"/>
          </a:xfrm>
        </p:spPr>
        <p:txBody>
          <a:bodyPr wrap="square" lIns="72000" tIns="36000" rIns="72000" bIns="36000" anchor="t">
            <a:spAutoFit/>
          </a:bodyPr>
          <a:lstStyle>
            <a:lvl1pPr marL="0" indent="0">
              <a:buNone/>
              <a:defRPr sz="4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Person</a:t>
            </a:r>
          </a:p>
        </p:txBody>
      </p:sp>
      <p:sp>
        <p:nvSpPr>
          <p:cNvPr id="22" name="Text Placeholder 2">
            <a:extLst>
              <a:ext uri="{FF2B5EF4-FFF2-40B4-BE49-F238E27FC236}">
                <a16:creationId xmlns:a16="http://schemas.microsoft.com/office/drawing/2014/main" id="{18805C98-BC34-12EF-DB5C-64FED6D20C24}"/>
              </a:ext>
            </a:extLst>
          </p:cNvPr>
          <p:cNvSpPr>
            <a:spLocks noGrp="1"/>
          </p:cNvSpPr>
          <p:nvPr>
            <p:ph type="body" idx="18" hasCustomPrompt="1"/>
          </p:nvPr>
        </p:nvSpPr>
        <p:spPr>
          <a:xfrm>
            <a:off x="4408758" y="4757627"/>
            <a:ext cx="3370086" cy="1537183"/>
          </a:xfrm>
        </p:spPr>
        <p:txBody>
          <a:bodyPr wrap="square" lIns="72000" tIns="36000" rIns="72000" bIns="36000"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Point</a:t>
            </a:r>
          </a:p>
        </p:txBody>
      </p:sp>
      <p:sp>
        <p:nvSpPr>
          <p:cNvPr id="24" name="Text Placeholder 2">
            <a:extLst>
              <a:ext uri="{FF2B5EF4-FFF2-40B4-BE49-F238E27FC236}">
                <a16:creationId xmlns:a16="http://schemas.microsoft.com/office/drawing/2014/main" id="{84073F09-C879-8519-2473-0D3CD45254D2}"/>
              </a:ext>
            </a:extLst>
          </p:cNvPr>
          <p:cNvSpPr>
            <a:spLocks noGrp="1"/>
          </p:cNvSpPr>
          <p:nvPr>
            <p:ph type="body" idx="20" hasCustomPrompt="1"/>
          </p:nvPr>
        </p:nvSpPr>
        <p:spPr>
          <a:xfrm>
            <a:off x="8275365" y="4125559"/>
            <a:ext cx="3370086" cy="634973"/>
          </a:xfrm>
        </p:spPr>
        <p:txBody>
          <a:bodyPr wrap="square" lIns="72000" tIns="36000" rIns="72000" bIns="36000" anchor="t">
            <a:spAutoFit/>
          </a:bodyPr>
          <a:lstStyle>
            <a:lvl1pPr marL="0" indent="0">
              <a:buNone/>
              <a:defRPr sz="4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Person</a:t>
            </a:r>
          </a:p>
        </p:txBody>
      </p:sp>
      <p:sp>
        <p:nvSpPr>
          <p:cNvPr id="25" name="Text Placeholder 2">
            <a:extLst>
              <a:ext uri="{FF2B5EF4-FFF2-40B4-BE49-F238E27FC236}">
                <a16:creationId xmlns:a16="http://schemas.microsoft.com/office/drawing/2014/main" id="{F4ECDEDF-87D7-9D6C-30E9-1E9F1F4327E6}"/>
              </a:ext>
            </a:extLst>
          </p:cNvPr>
          <p:cNvSpPr>
            <a:spLocks noGrp="1"/>
          </p:cNvSpPr>
          <p:nvPr>
            <p:ph type="body" idx="21" hasCustomPrompt="1"/>
          </p:nvPr>
        </p:nvSpPr>
        <p:spPr>
          <a:xfrm>
            <a:off x="8275364" y="4757627"/>
            <a:ext cx="3370086" cy="1537183"/>
          </a:xfrm>
        </p:spPr>
        <p:txBody>
          <a:bodyPr wrap="square" lIns="72000" tIns="36000" rIns="72000" bIns="36000"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Point</a:t>
            </a:r>
          </a:p>
        </p:txBody>
      </p:sp>
      <p:sp>
        <p:nvSpPr>
          <p:cNvPr id="27" name="Picture Placeholder 26">
            <a:extLst>
              <a:ext uri="{FF2B5EF4-FFF2-40B4-BE49-F238E27FC236}">
                <a16:creationId xmlns:a16="http://schemas.microsoft.com/office/drawing/2014/main" id="{27E161DF-7E44-CB13-E655-ABE608D57004}"/>
              </a:ext>
            </a:extLst>
          </p:cNvPr>
          <p:cNvSpPr>
            <a:spLocks noGrp="1"/>
          </p:cNvSpPr>
          <p:nvPr>
            <p:ph type="pic" sz="quarter" idx="22"/>
          </p:nvPr>
        </p:nvSpPr>
        <p:spPr>
          <a:xfrm>
            <a:off x="550861" y="2613024"/>
            <a:ext cx="1325563" cy="1325563"/>
          </a:xfrm>
          <a:noFill/>
          <a:ln>
            <a:solidFill>
              <a:schemeClr val="accent1"/>
            </a:solidFill>
          </a:ln>
        </p:spPr>
        <p:txBody>
          <a:bodyPr/>
          <a:lstStyle/>
          <a:p>
            <a:endParaRPr lang="en-GB"/>
          </a:p>
        </p:txBody>
      </p:sp>
      <p:sp>
        <p:nvSpPr>
          <p:cNvPr id="28" name="Picture Placeholder 26">
            <a:extLst>
              <a:ext uri="{FF2B5EF4-FFF2-40B4-BE49-F238E27FC236}">
                <a16:creationId xmlns:a16="http://schemas.microsoft.com/office/drawing/2014/main" id="{AEFD139E-E18A-21B9-B220-F72B34623585}"/>
              </a:ext>
            </a:extLst>
          </p:cNvPr>
          <p:cNvSpPr>
            <a:spLocks noGrp="1"/>
          </p:cNvSpPr>
          <p:nvPr>
            <p:ph type="pic" sz="quarter" idx="23"/>
          </p:nvPr>
        </p:nvSpPr>
        <p:spPr>
          <a:xfrm>
            <a:off x="4408759" y="2613024"/>
            <a:ext cx="1325563" cy="1325563"/>
          </a:xfrm>
          <a:noFill/>
          <a:ln>
            <a:solidFill>
              <a:schemeClr val="accent1"/>
            </a:solidFill>
          </a:ln>
        </p:spPr>
        <p:txBody>
          <a:bodyPr/>
          <a:lstStyle/>
          <a:p>
            <a:endParaRPr lang="en-GB"/>
          </a:p>
        </p:txBody>
      </p:sp>
      <p:sp>
        <p:nvSpPr>
          <p:cNvPr id="29" name="Picture Placeholder 26">
            <a:extLst>
              <a:ext uri="{FF2B5EF4-FFF2-40B4-BE49-F238E27FC236}">
                <a16:creationId xmlns:a16="http://schemas.microsoft.com/office/drawing/2014/main" id="{11C3DBBA-8FD5-CBD0-4177-59A5FE720046}"/>
              </a:ext>
            </a:extLst>
          </p:cNvPr>
          <p:cNvSpPr>
            <a:spLocks noGrp="1"/>
          </p:cNvSpPr>
          <p:nvPr>
            <p:ph type="pic" sz="quarter" idx="24"/>
          </p:nvPr>
        </p:nvSpPr>
        <p:spPr>
          <a:xfrm>
            <a:off x="8266656" y="2613024"/>
            <a:ext cx="1325563" cy="1325563"/>
          </a:xfrm>
          <a:noFill/>
          <a:ln>
            <a:solidFill>
              <a:schemeClr val="accent1"/>
            </a:solidFill>
          </a:ln>
        </p:spPr>
        <p:txBody>
          <a:bodyPr/>
          <a:lstStyle/>
          <a:p>
            <a:endParaRPr lang="en-GB"/>
          </a:p>
        </p:txBody>
      </p:sp>
    </p:spTree>
    <p:extLst>
      <p:ext uri="{BB962C8B-B14F-4D97-AF65-F5344CB8AC3E}">
        <p14:creationId xmlns:p14="http://schemas.microsoft.com/office/powerpoint/2010/main" val="1898947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276E24-3602-7D0D-09CC-547E06474A6B}"/>
              </a:ext>
            </a:extLst>
          </p:cNvPr>
          <p:cNvSpPr>
            <a:spLocks noGrp="1"/>
          </p:cNvSpPr>
          <p:nvPr>
            <p:ph type="sldNum" sz="quarter" idx="10"/>
          </p:nvPr>
        </p:nvSpPr>
        <p:spPr/>
        <p:txBody>
          <a:bodyPr/>
          <a:lstStyle/>
          <a:p>
            <a:fld id="{DAD4B4B8-5C83-084D-BE58-D35B19634F0B}" type="slidenum">
              <a:rPr lang="en-GB" smtClean="0"/>
              <a:pPr/>
              <a:t>‹#›</a:t>
            </a:fld>
            <a:endParaRPr lang="en-GB"/>
          </a:p>
        </p:txBody>
      </p:sp>
      <p:sp>
        <p:nvSpPr>
          <p:cNvPr id="4" name="Rectangle: Rounded Corners 3">
            <a:extLst>
              <a:ext uri="{FF2B5EF4-FFF2-40B4-BE49-F238E27FC236}">
                <a16:creationId xmlns:a16="http://schemas.microsoft.com/office/drawing/2014/main" id="{2E0ADF64-8EC0-F5E5-05EF-E208B4A611A1}"/>
              </a:ext>
            </a:extLst>
          </p:cNvPr>
          <p:cNvSpPr/>
          <p:nvPr userDrawn="1"/>
        </p:nvSpPr>
        <p:spPr>
          <a:xfrm>
            <a:off x="1" y="-224287"/>
            <a:ext cx="12192000" cy="2337759"/>
          </a:xfrm>
          <a:prstGeom prst="roundRect">
            <a:avLst>
              <a:gd name="adj" fmla="val 36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946B0655-85A8-58C2-85E5-663C18A786C1}"/>
              </a:ext>
            </a:extLst>
          </p:cNvPr>
          <p:cNvSpPr/>
          <p:nvPr userDrawn="1"/>
        </p:nvSpPr>
        <p:spPr>
          <a:xfrm>
            <a:off x="-184030" y="-2855343"/>
            <a:ext cx="12560060" cy="2855343"/>
          </a:xfrm>
          <a:prstGeom prst="rect">
            <a:avLst/>
          </a:prstGeom>
          <a:solidFill>
            <a:srgbClr val="E5E6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D37B773C-B68D-C606-DB55-2A43C990B3CC}"/>
              </a:ext>
            </a:extLst>
          </p:cNvPr>
          <p:cNvSpPr/>
          <p:nvPr userDrawn="1"/>
        </p:nvSpPr>
        <p:spPr>
          <a:xfrm>
            <a:off x="218536" y="2122098"/>
            <a:ext cx="11754928" cy="44943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947030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1C927B-EFAE-6B16-6470-84FA1A5CE9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847162BE-94CE-0717-08F0-1E280998DB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269FF6E-A92F-C553-E704-2B84823CB171}"/>
              </a:ext>
            </a:extLst>
          </p:cNvPr>
          <p:cNvSpPr>
            <a:spLocks noGrp="1"/>
          </p:cNvSpPr>
          <p:nvPr>
            <p:ph type="sldNum" sz="quarter" idx="4"/>
          </p:nvPr>
        </p:nvSpPr>
        <p:spPr>
          <a:xfrm>
            <a:off x="11641138" y="6411214"/>
            <a:ext cx="463296" cy="365125"/>
          </a:xfrm>
          <a:prstGeom prst="rect">
            <a:avLst/>
          </a:prstGeom>
        </p:spPr>
        <p:txBody>
          <a:bodyPr vert="horz" lIns="91440" tIns="45720" rIns="91440" bIns="45720" rtlCol="0" anchor="ctr"/>
          <a:lstStyle>
            <a:lvl1pPr algn="r">
              <a:defRPr sz="1200" b="0" i="0">
                <a:solidFill>
                  <a:schemeClr val="tx1"/>
                </a:solidFill>
                <a:latin typeface="Instrument Serif" pitchFamily="2" charset="0"/>
                <a:cs typeface="Arial" panose="020B0604020202020204" pitchFamily="34" charset="0"/>
              </a:defRPr>
            </a:lvl1pPr>
          </a:lstStyle>
          <a:p>
            <a:fld id="{DAD4B4B8-5C83-084D-BE58-D35B19634F0B}" type="slidenum">
              <a:rPr lang="en-GB" smtClean="0"/>
              <a:pPr/>
              <a:t>‹#›</a:t>
            </a:fld>
            <a:endParaRPr lang="en-GB"/>
          </a:p>
        </p:txBody>
      </p:sp>
    </p:spTree>
    <p:extLst>
      <p:ext uri="{BB962C8B-B14F-4D97-AF65-F5344CB8AC3E}">
        <p14:creationId xmlns:p14="http://schemas.microsoft.com/office/powerpoint/2010/main" val="1124054935"/>
      </p:ext>
    </p:extLst>
  </p:cSld>
  <p:clrMap bg1="lt1" tx1="dk1" bg2="lt2" tx2="dk2" accent1="accent1" accent2="accent2" accent3="accent3" accent4="accent4" accent5="accent5" accent6="accent6" hlink="hlink" folHlink="folHlink"/>
  <p:sldLayoutIdLst>
    <p:sldLayoutId id="2147483685" r:id="rId1"/>
    <p:sldLayoutId id="2147483678" r:id="rId2"/>
    <p:sldLayoutId id="2147483657" r:id="rId3"/>
    <p:sldLayoutId id="2147483664" r:id="rId4"/>
    <p:sldLayoutId id="2147483673" r:id="rId5"/>
    <p:sldLayoutId id="2147483686" r:id="rId6"/>
  </p:sldLayoutIdLst>
  <p:txStyles>
    <p:titleStyle>
      <a:lvl1pPr algn="l" defTabSz="914400" rtl="0" eaLnBrk="1" latinLnBrk="0" hangingPunct="1">
        <a:lnSpc>
          <a:spcPct val="90000"/>
        </a:lnSpc>
        <a:spcBef>
          <a:spcPct val="0"/>
        </a:spcBef>
        <a:buNone/>
        <a:defRPr sz="5400" b="0" i="0" kern="1200" spc="-150">
          <a:solidFill>
            <a:schemeClr val="tx1"/>
          </a:solidFill>
          <a:latin typeface="Instrument Serif" pitchFamily="2"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100" baseline="0">
          <a:solidFill>
            <a:schemeClr val="tx1"/>
          </a:solidFill>
          <a:latin typeface="Instrument Serif"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100" baseline="0">
          <a:solidFill>
            <a:schemeClr val="tx1"/>
          </a:solidFill>
          <a:latin typeface="Instrument Serif"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100" baseline="0">
          <a:solidFill>
            <a:schemeClr val="tx1"/>
          </a:solidFill>
          <a:latin typeface="Instrument Serif"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tx1"/>
          </a:solidFill>
          <a:latin typeface="Instrument Serif"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tx1"/>
          </a:solidFill>
          <a:latin typeface="Instrument Serif"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6" userDrawn="1">
          <p15:clr>
            <a:srgbClr val="F26B43"/>
          </p15:clr>
        </p15:guide>
        <p15:guide id="2" pos="347" userDrawn="1">
          <p15:clr>
            <a:srgbClr val="F26B43"/>
          </p15:clr>
        </p15:guide>
        <p15:guide id="3" pos="733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4.wdp"/><Relationship Id="rId5" Type="http://schemas.openxmlformats.org/officeDocument/2006/relationships/image" Target="../media/image7.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7746FB2-8806-ED5C-043B-3F89D86F16ED}"/>
              </a:ext>
            </a:extLst>
          </p:cNvPr>
          <p:cNvPicPr>
            <a:picLocks noGrp="1" noChangeAspect="1"/>
          </p:cNvPicPr>
          <p:nvPr>
            <p:ph type="pic" idx="1"/>
          </p:nvPr>
        </p:nvPicPr>
        <p:blipFill rotWithShape="1">
          <a:blip r:embed="rId3">
            <a:extLst>
              <a:ext uri="{BEBA8EAE-BF5A-486C-A8C5-ECC9F3942E4B}">
                <a14:imgProps xmlns:a14="http://schemas.microsoft.com/office/drawing/2010/main">
                  <a14:imgLayer r:embed="rId4">
                    <a14:imgEffect>
                      <a14:colorTemperature colorTemp="7574"/>
                    </a14:imgEffect>
                  </a14:imgLayer>
                </a14:imgProps>
              </a:ext>
            </a:extLst>
          </a:blip>
          <a:srcRect t="14129" b="34313"/>
          <a:stretch/>
        </p:blipFill>
        <p:spPr>
          <a:xfrm>
            <a:off x="406504" y="2724369"/>
            <a:ext cx="11378992" cy="4308763"/>
          </a:xfrm>
          <a:ln w="28575">
            <a:solidFill>
              <a:schemeClr val="dk1"/>
            </a:solidFill>
          </a:ln>
        </p:spPr>
      </p:pic>
      <p:sp>
        <p:nvSpPr>
          <p:cNvPr id="3" name="Title 2">
            <a:extLst>
              <a:ext uri="{FF2B5EF4-FFF2-40B4-BE49-F238E27FC236}">
                <a16:creationId xmlns:a16="http://schemas.microsoft.com/office/drawing/2014/main" id="{2F2B1887-6FE4-35CD-D6EC-5449762430A7}"/>
              </a:ext>
            </a:extLst>
          </p:cNvPr>
          <p:cNvSpPr>
            <a:spLocks noGrp="1"/>
          </p:cNvSpPr>
          <p:nvPr>
            <p:ph type="title"/>
          </p:nvPr>
        </p:nvSpPr>
        <p:spPr/>
        <p:txBody>
          <a:bodyPr/>
          <a:lstStyle/>
          <a:p>
            <a:r>
              <a:rPr lang="en-GB"/>
              <a:t>MusicNet Data</a:t>
            </a:r>
          </a:p>
        </p:txBody>
      </p:sp>
      <p:sp>
        <p:nvSpPr>
          <p:cNvPr id="5" name="Rounded Rectangle 24">
            <a:extLst>
              <a:ext uri="{FF2B5EF4-FFF2-40B4-BE49-F238E27FC236}">
                <a16:creationId xmlns:a16="http://schemas.microsoft.com/office/drawing/2014/main" id="{E00D072E-4005-32D9-5666-E9A283D1DB45}"/>
              </a:ext>
            </a:extLst>
          </p:cNvPr>
          <p:cNvSpPr/>
          <p:nvPr/>
        </p:nvSpPr>
        <p:spPr>
          <a:xfrm>
            <a:off x="406504" y="4065973"/>
            <a:ext cx="11378992" cy="2971066"/>
          </a:xfrm>
          <a:prstGeom prst="roundRect">
            <a:avLst>
              <a:gd name="adj" fmla="val 3553"/>
            </a:avLst>
          </a:prstGeom>
          <a:gradFill flip="none" rotWithShape="1">
            <a:gsLst>
              <a:gs pos="0">
                <a:schemeClr val="accent1">
                  <a:alpha val="76666"/>
                </a:schemeClr>
              </a:gs>
              <a:gs pos="100000">
                <a:schemeClr val="accent1">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 Placeholder 3">
            <a:extLst>
              <a:ext uri="{FF2B5EF4-FFF2-40B4-BE49-F238E27FC236}">
                <a16:creationId xmlns:a16="http://schemas.microsoft.com/office/drawing/2014/main" id="{57FEAE17-9903-779F-C5F3-EDD87FB501F2}"/>
              </a:ext>
            </a:extLst>
          </p:cNvPr>
          <p:cNvSpPr>
            <a:spLocks noGrp="1"/>
          </p:cNvSpPr>
          <p:nvPr>
            <p:ph type="body" idx="14"/>
          </p:nvPr>
        </p:nvSpPr>
        <p:spPr>
          <a:xfrm>
            <a:off x="6380470" y="4317909"/>
            <a:ext cx="5305731" cy="2540091"/>
          </a:xfrm>
        </p:spPr>
        <p:txBody>
          <a:bodyPr/>
          <a:lstStyle/>
          <a:p>
            <a:r>
              <a:rPr lang="en-GB" sz="5400" spc="-100"/>
              <a:t>SC1015</a:t>
            </a:r>
          </a:p>
          <a:p>
            <a:r>
              <a:rPr lang="en-GB" sz="5400" spc="-100"/>
              <a:t>FCCA</a:t>
            </a:r>
          </a:p>
          <a:p>
            <a:r>
              <a:rPr lang="en-GB" sz="5400" spc="-100"/>
              <a:t>MINI PROJECT</a:t>
            </a:r>
          </a:p>
        </p:txBody>
      </p:sp>
      <p:sp>
        <p:nvSpPr>
          <p:cNvPr id="2" name="Text Placeholder 3">
            <a:extLst>
              <a:ext uri="{FF2B5EF4-FFF2-40B4-BE49-F238E27FC236}">
                <a16:creationId xmlns:a16="http://schemas.microsoft.com/office/drawing/2014/main" id="{BB479DA6-2A94-C9C4-08AC-465DBC75F325}"/>
              </a:ext>
            </a:extLst>
          </p:cNvPr>
          <p:cNvSpPr txBox="1">
            <a:spLocks/>
          </p:cNvSpPr>
          <p:nvPr/>
        </p:nvSpPr>
        <p:spPr>
          <a:xfrm>
            <a:off x="505800" y="4793182"/>
            <a:ext cx="5305731" cy="1759164"/>
          </a:xfrm>
          <a:prstGeom prst="rect">
            <a:avLst/>
          </a:prstGeom>
        </p:spPr>
        <p:txBody>
          <a:bodyPr vert="horz" lIns="91440" tIns="45720" rIns="91440" bIns="4572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lang="en-GB" sz="4000" b="0" i="0" kern="1200" spc="-150" baseline="0" dirty="0">
                <a:solidFill>
                  <a:schemeClr val="accent2"/>
                </a:solidFill>
                <a:latin typeface="Instrument Serif" pitchFamily="2" charset="0"/>
                <a:ea typeface="+mj-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0" i="0" kern="1200" spc="-100" baseline="0">
                <a:solidFill>
                  <a:schemeClr val="tx1">
                    <a:tint val="75000"/>
                  </a:schemeClr>
                </a:solidFill>
                <a:latin typeface="Instrument Serif" pitchFamily="2"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spc="-100" baseline="0">
                <a:solidFill>
                  <a:schemeClr val="tx1">
                    <a:tint val="75000"/>
                  </a:schemeClr>
                </a:solidFill>
                <a:latin typeface="Instrument Serif" pitchFamily="2"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spc="-100" baseline="0">
                <a:solidFill>
                  <a:schemeClr val="tx1">
                    <a:tint val="75000"/>
                  </a:schemeClr>
                </a:solidFill>
                <a:latin typeface="Instrument Serif" pitchFamily="2"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spc="-100" baseline="0">
                <a:solidFill>
                  <a:schemeClr val="tx1">
                    <a:tint val="75000"/>
                  </a:schemeClr>
                </a:solidFill>
                <a:latin typeface="Instrument Serif" pitchFamily="2"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l"/>
            <a:r>
              <a:rPr lang="en-GB" sz="3600" spc="-50"/>
              <a:t>Group 9</a:t>
            </a:r>
          </a:p>
          <a:p>
            <a:pPr algn="l"/>
            <a:r>
              <a:rPr lang="en-GB" sz="3600" spc="-50"/>
              <a:t>Lee Yi Ming, Bennett</a:t>
            </a:r>
          </a:p>
          <a:p>
            <a:pPr algn="l"/>
            <a:r>
              <a:rPr lang="en-GB" sz="3600" spc="-50"/>
              <a:t>Han Xin Yi, Heidi</a:t>
            </a:r>
          </a:p>
          <a:p>
            <a:pPr algn="l"/>
            <a:r>
              <a:rPr lang="en-GB" sz="3600" spc="-50"/>
              <a:t>Tan Sze Jin</a:t>
            </a:r>
          </a:p>
        </p:txBody>
      </p:sp>
    </p:spTree>
    <p:extLst>
      <p:ext uri="{BB962C8B-B14F-4D97-AF65-F5344CB8AC3E}">
        <p14:creationId xmlns:p14="http://schemas.microsoft.com/office/powerpoint/2010/main" val="2221686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36F03B4-B853-6BE9-6451-75FB57EF932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FilmGrain trans="48000" grainSize="30"/>
                    </a14:imgEffect>
                    <a14:imgEffect>
                      <a14:colorTemperature colorTemp="5611"/>
                    </a14:imgEffect>
                    <a14:imgEffect>
                      <a14:saturation sat="86000"/>
                    </a14:imgEffect>
                    <a14:imgEffect>
                      <a14:brightnessContrast bright="-39000" contrast="-57000"/>
                    </a14:imgEffect>
                  </a14:imgLayer>
                </a14:imgProps>
              </a:ext>
              <a:ext uri="{28A0092B-C50C-407E-A947-70E740481C1C}">
                <a14:useLocalDpi xmlns:a14="http://schemas.microsoft.com/office/drawing/2010/main" val="0"/>
              </a:ext>
            </a:extLst>
          </a:blip>
          <a:srcRect t="51968" b="6188"/>
          <a:stretch/>
        </p:blipFill>
        <p:spPr bwMode="auto">
          <a:xfrm>
            <a:off x="0" y="0"/>
            <a:ext cx="5891842" cy="32871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1E176EA-AD78-53EC-D393-8EB7C8B60E23}"/>
              </a:ext>
            </a:extLst>
          </p:cNvPr>
          <p:cNvSpPr/>
          <p:nvPr/>
        </p:nvSpPr>
        <p:spPr>
          <a:xfrm>
            <a:off x="1" y="3275511"/>
            <a:ext cx="12191999" cy="3582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E09E36B-651B-0C21-551E-546EEB3796BE}"/>
              </a:ext>
            </a:extLst>
          </p:cNvPr>
          <p:cNvSpPr>
            <a:spLocks noGrp="1"/>
          </p:cNvSpPr>
          <p:nvPr>
            <p:ph type="title"/>
          </p:nvPr>
        </p:nvSpPr>
        <p:spPr>
          <a:xfrm>
            <a:off x="189781" y="3724292"/>
            <a:ext cx="10723658" cy="2740441"/>
          </a:xfrm>
        </p:spPr>
        <p:txBody>
          <a:bodyPr>
            <a:noAutofit/>
          </a:bodyPr>
          <a:lstStyle/>
          <a:p>
            <a:pPr>
              <a:lnSpc>
                <a:spcPct val="80000"/>
              </a:lnSpc>
            </a:pPr>
            <a:r>
              <a:rPr lang="en-US" sz="12000">
                <a:solidFill>
                  <a:schemeClr val="accent6"/>
                </a:solidFill>
              </a:rPr>
              <a:t>Exploratory Data Analysis</a:t>
            </a:r>
            <a:endParaRPr lang="en-GB" sz="12000">
              <a:solidFill>
                <a:schemeClr val="accent6"/>
              </a:solidFill>
            </a:endParaRPr>
          </a:p>
        </p:txBody>
      </p:sp>
      <p:sp>
        <p:nvSpPr>
          <p:cNvPr id="6" name="Rounded Rectangle 24">
            <a:extLst>
              <a:ext uri="{FF2B5EF4-FFF2-40B4-BE49-F238E27FC236}">
                <a16:creationId xmlns:a16="http://schemas.microsoft.com/office/drawing/2014/main" id="{CDCEAFF4-9380-D765-29EF-BBE52C25B194}"/>
              </a:ext>
            </a:extLst>
          </p:cNvPr>
          <p:cNvSpPr/>
          <p:nvPr/>
        </p:nvSpPr>
        <p:spPr>
          <a:xfrm>
            <a:off x="-7111" y="-4667"/>
            <a:ext cx="5891672" cy="3291840"/>
          </a:xfrm>
          <a:prstGeom prst="roundRect">
            <a:avLst>
              <a:gd name="adj" fmla="val 0"/>
            </a:avLst>
          </a:prstGeom>
          <a:gradFill flip="none" rotWithShape="1">
            <a:gsLst>
              <a:gs pos="0">
                <a:schemeClr val="accent1">
                  <a:alpha val="28000"/>
                </a:schemeClr>
              </a:gs>
              <a:gs pos="100000">
                <a:schemeClr val="accent1">
                  <a:alpha val="2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2">
            <a:extLst>
              <a:ext uri="{FF2B5EF4-FFF2-40B4-BE49-F238E27FC236}">
                <a16:creationId xmlns:a16="http://schemas.microsoft.com/office/drawing/2014/main" id="{782D0511-4561-ABAF-E3AC-864A3535769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FilmGrain grainSize="15"/>
                    </a14:imgEffect>
                    <a14:imgEffect>
                      <a14:brightnessContrast bright="10000" contrast="-34000"/>
                    </a14:imgEffect>
                  </a14:imgLayer>
                </a14:imgProps>
              </a:ext>
              <a:ext uri="{28A0092B-C50C-407E-A947-70E740481C1C}">
                <a14:useLocalDpi xmlns:a14="http://schemas.microsoft.com/office/drawing/2010/main" val="0"/>
              </a:ext>
            </a:extLst>
          </a:blip>
          <a:srcRect/>
          <a:stretch>
            <a:fillRect/>
          </a:stretch>
        </p:blipFill>
        <p:spPr bwMode="auto">
          <a:xfrm flipH="1">
            <a:off x="9249366" y="1840230"/>
            <a:ext cx="2500671" cy="4983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249028"/>
      </p:ext>
    </p:extLst>
  </p:cSld>
  <p:clrMapOvr>
    <a:masterClrMapping/>
  </p:clrMapOvr>
  <p:transition spd="slow">
    <p:push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84ECDFC-951C-A341-65C9-125209C2FDBB}"/>
              </a:ext>
            </a:extLst>
          </p:cNvPr>
          <p:cNvSpPr txBox="1">
            <a:spLocks/>
          </p:cNvSpPr>
          <p:nvPr/>
        </p:nvSpPr>
        <p:spPr>
          <a:xfrm>
            <a:off x="313424" y="241539"/>
            <a:ext cx="9374040" cy="8512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r>
              <a:rPr lang="en-US" sz="5400">
                <a:solidFill>
                  <a:schemeClr val="accent6"/>
                </a:solidFill>
              </a:rPr>
              <a:t>Exploratory Analysis </a:t>
            </a:r>
            <a:r>
              <a:rPr lang="en-US" sz="3600" spc="-50">
                <a:solidFill>
                  <a:schemeClr val="accent6"/>
                </a:solidFill>
              </a:rPr>
              <a:t>on metadata</a:t>
            </a:r>
            <a:r>
              <a:rPr lang="en-US" sz="3600">
                <a:solidFill>
                  <a:schemeClr val="accent6"/>
                </a:solidFill>
              </a:rPr>
              <a:t>:</a:t>
            </a:r>
            <a:endParaRPr lang="en-GB" sz="3600">
              <a:solidFill>
                <a:schemeClr val="accent6"/>
              </a:solidFill>
            </a:endParaRPr>
          </a:p>
        </p:txBody>
      </p:sp>
      <p:sp>
        <p:nvSpPr>
          <p:cNvPr id="4" name="Title 1">
            <a:extLst>
              <a:ext uri="{FF2B5EF4-FFF2-40B4-BE49-F238E27FC236}">
                <a16:creationId xmlns:a16="http://schemas.microsoft.com/office/drawing/2014/main" id="{9998F967-0C76-783F-38D1-877E863527A4}"/>
              </a:ext>
            </a:extLst>
          </p:cNvPr>
          <p:cNvSpPr txBox="1">
            <a:spLocks/>
          </p:cNvSpPr>
          <p:nvPr/>
        </p:nvSpPr>
        <p:spPr>
          <a:xfrm>
            <a:off x="1822997" y="1540491"/>
            <a:ext cx="3462069" cy="5375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r>
              <a:rPr lang="en-US" sz="3200" spc="-50" err="1">
                <a:solidFill>
                  <a:schemeClr val="accent6">
                    <a:lumMod val="90000"/>
                  </a:schemeClr>
                </a:solidFill>
              </a:rPr>
              <a:t>Catplot</a:t>
            </a:r>
            <a:r>
              <a:rPr lang="en-US" sz="3200" spc="-50">
                <a:solidFill>
                  <a:schemeClr val="accent6">
                    <a:lumMod val="90000"/>
                  </a:schemeClr>
                </a:solidFill>
              </a:rPr>
              <a:t> of </a:t>
            </a:r>
            <a:r>
              <a:rPr lang="en-US" sz="3200" i="1" spc="-50">
                <a:solidFill>
                  <a:schemeClr val="accent6">
                    <a:lumMod val="90000"/>
                  </a:schemeClr>
                </a:solidFill>
              </a:rPr>
              <a:t>Ensemble</a:t>
            </a:r>
            <a:endParaRPr lang="en-GB" sz="3200" i="1" spc="-50">
              <a:solidFill>
                <a:schemeClr val="accent6">
                  <a:lumMod val="90000"/>
                </a:schemeClr>
              </a:solidFill>
            </a:endParaRPr>
          </a:p>
        </p:txBody>
      </p:sp>
      <p:pic>
        <p:nvPicPr>
          <p:cNvPr id="6" name="Picture 5">
            <a:extLst>
              <a:ext uri="{FF2B5EF4-FFF2-40B4-BE49-F238E27FC236}">
                <a16:creationId xmlns:a16="http://schemas.microsoft.com/office/drawing/2014/main" id="{7A3ECFCA-4CA2-A94A-2FA7-5BD7B5643382}"/>
              </a:ext>
            </a:extLst>
          </p:cNvPr>
          <p:cNvPicPr>
            <a:picLocks noChangeAspect="1"/>
          </p:cNvPicPr>
          <p:nvPr/>
        </p:nvPicPr>
        <p:blipFill>
          <a:blip r:embed="rId3"/>
          <a:stretch>
            <a:fillRect/>
          </a:stretch>
        </p:blipFill>
        <p:spPr>
          <a:xfrm>
            <a:off x="1245073" y="2170283"/>
            <a:ext cx="4617919" cy="4446178"/>
          </a:xfrm>
          <a:prstGeom prst="rect">
            <a:avLst/>
          </a:prstGeom>
        </p:spPr>
      </p:pic>
      <p:sp>
        <p:nvSpPr>
          <p:cNvPr id="7" name="Title 1">
            <a:extLst>
              <a:ext uri="{FF2B5EF4-FFF2-40B4-BE49-F238E27FC236}">
                <a16:creationId xmlns:a16="http://schemas.microsoft.com/office/drawing/2014/main" id="{18E95F18-9192-BA6C-94AB-6FE07AD21E60}"/>
              </a:ext>
            </a:extLst>
          </p:cNvPr>
          <p:cNvSpPr txBox="1">
            <a:spLocks/>
          </p:cNvSpPr>
          <p:nvPr/>
        </p:nvSpPr>
        <p:spPr>
          <a:xfrm>
            <a:off x="7245746" y="1186305"/>
            <a:ext cx="3462069" cy="5375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r>
              <a:rPr lang="en-US" sz="3200" spc="-50">
                <a:solidFill>
                  <a:schemeClr val="accent6">
                    <a:lumMod val="90000"/>
                  </a:schemeClr>
                </a:solidFill>
              </a:rPr>
              <a:t>Boxplot, Histogram &amp; </a:t>
            </a:r>
            <a:r>
              <a:rPr lang="en-US" sz="3200" spc="-50" err="1">
                <a:solidFill>
                  <a:schemeClr val="accent6">
                    <a:lumMod val="90000"/>
                  </a:schemeClr>
                </a:solidFill>
              </a:rPr>
              <a:t>Violinplot</a:t>
            </a:r>
            <a:r>
              <a:rPr lang="en-US" sz="3200" spc="-50">
                <a:solidFill>
                  <a:schemeClr val="accent6">
                    <a:lumMod val="90000"/>
                  </a:schemeClr>
                </a:solidFill>
              </a:rPr>
              <a:t> of </a:t>
            </a:r>
            <a:r>
              <a:rPr lang="en-US" sz="3200" i="1" spc="-50">
                <a:solidFill>
                  <a:schemeClr val="accent6">
                    <a:lumMod val="90000"/>
                  </a:schemeClr>
                </a:solidFill>
              </a:rPr>
              <a:t>Duration</a:t>
            </a:r>
            <a:endParaRPr lang="en-GB" sz="3200" i="1" spc="-50">
              <a:solidFill>
                <a:schemeClr val="accent6">
                  <a:lumMod val="90000"/>
                </a:schemeClr>
              </a:solidFill>
            </a:endParaRPr>
          </a:p>
        </p:txBody>
      </p:sp>
      <p:pic>
        <p:nvPicPr>
          <p:cNvPr id="9" name="Picture 8">
            <a:extLst>
              <a:ext uri="{FF2B5EF4-FFF2-40B4-BE49-F238E27FC236}">
                <a16:creationId xmlns:a16="http://schemas.microsoft.com/office/drawing/2014/main" id="{DF9DD97C-42D3-DB93-B60F-3BCC59285AF3}"/>
              </a:ext>
            </a:extLst>
          </p:cNvPr>
          <p:cNvPicPr>
            <a:picLocks noChangeAspect="1"/>
          </p:cNvPicPr>
          <p:nvPr/>
        </p:nvPicPr>
        <p:blipFill>
          <a:blip r:embed="rId4"/>
          <a:stretch>
            <a:fillRect/>
          </a:stretch>
        </p:blipFill>
        <p:spPr>
          <a:xfrm>
            <a:off x="6961524" y="2160853"/>
            <a:ext cx="3746291" cy="4455607"/>
          </a:xfrm>
          <a:prstGeom prst="rect">
            <a:avLst/>
          </a:prstGeom>
        </p:spPr>
      </p:pic>
      <p:cxnSp>
        <p:nvCxnSpPr>
          <p:cNvPr id="10" name="Straight Connector 9">
            <a:extLst>
              <a:ext uri="{FF2B5EF4-FFF2-40B4-BE49-F238E27FC236}">
                <a16:creationId xmlns:a16="http://schemas.microsoft.com/office/drawing/2014/main" id="{3E008AD4-73FA-DB84-5490-D29F389CC2D5}"/>
              </a:ext>
            </a:extLst>
          </p:cNvPr>
          <p:cNvCxnSpPr>
            <a:cxnSpLocks/>
          </p:cNvCxnSpPr>
          <p:nvPr/>
        </p:nvCxnSpPr>
        <p:spPr>
          <a:xfrm>
            <a:off x="414068" y="958034"/>
            <a:ext cx="3950898" cy="0"/>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42743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84ECDFC-951C-A341-65C9-125209C2FDBB}"/>
              </a:ext>
            </a:extLst>
          </p:cNvPr>
          <p:cNvSpPr txBox="1">
            <a:spLocks/>
          </p:cNvSpPr>
          <p:nvPr/>
        </p:nvSpPr>
        <p:spPr>
          <a:xfrm>
            <a:off x="313424" y="241539"/>
            <a:ext cx="9374040" cy="8512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r>
              <a:rPr lang="en-US" sz="5400">
                <a:solidFill>
                  <a:schemeClr val="accent6"/>
                </a:solidFill>
              </a:rPr>
              <a:t>Exploratory Analysis </a:t>
            </a:r>
            <a:r>
              <a:rPr lang="en-US" sz="3600">
                <a:solidFill>
                  <a:schemeClr val="accent6"/>
                </a:solidFill>
              </a:rPr>
              <a:t>on data:</a:t>
            </a:r>
            <a:endParaRPr lang="en-GB" sz="3600">
              <a:solidFill>
                <a:schemeClr val="accent6"/>
              </a:solidFill>
            </a:endParaRPr>
          </a:p>
        </p:txBody>
      </p:sp>
      <p:sp>
        <p:nvSpPr>
          <p:cNvPr id="4" name="Title 1">
            <a:extLst>
              <a:ext uri="{FF2B5EF4-FFF2-40B4-BE49-F238E27FC236}">
                <a16:creationId xmlns:a16="http://schemas.microsoft.com/office/drawing/2014/main" id="{9998F967-0C76-783F-38D1-877E863527A4}"/>
              </a:ext>
            </a:extLst>
          </p:cNvPr>
          <p:cNvSpPr txBox="1">
            <a:spLocks/>
          </p:cNvSpPr>
          <p:nvPr/>
        </p:nvSpPr>
        <p:spPr>
          <a:xfrm>
            <a:off x="6369167" y="337983"/>
            <a:ext cx="5357004" cy="5375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r>
              <a:rPr lang="en-US" sz="4400" spc="-70">
                <a:solidFill>
                  <a:schemeClr val="accent6">
                    <a:lumMod val="90000"/>
                  </a:schemeClr>
                </a:solidFill>
              </a:rPr>
              <a:t>Waveform and Spectrogram</a:t>
            </a:r>
            <a:endParaRPr lang="en-GB" sz="4400" spc="-70">
              <a:solidFill>
                <a:schemeClr val="accent6">
                  <a:lumMod val="90000"/>
                </a:schemeClr>
              </a:solidFill>
            </a:endParaRPr>
          </a:p>
        </p:txBody>
      </p:sp>
      <p:pic>
        <p:nvPicPr>
          <p:cNvPr id="5" name="Picture 4">
            <a:extLst>
              <a:ext uri="{FF2B5EF4-FFF2-40B4-BE49-F238E27FC236}">
                <a16:creationId xmlns:a16="http://schemas.microsoft.com/office/drawing/2014/main" id="{54DA974B-F2EB-3027-F25F-33F9CA3E6B6D}"/>
              </a:ext>
            </a:extLst>
          </p:cNvPr>
          <p:cNvPicPr>
            <a:picLocks noChangeAspect="1"/>
          </p:cNvPicPr>
          <p:nvPr/>
        </p:nvPicPr>
        <p:blipFill>
          <a:blip r:embed="rId3"/>
          <a:stretch>
            <a:fillRect/>
          </a:stretch>
        </p:blipFill>
        <p:spPr>
          <a:xfrm>
            <a:off x="1300118" y="2135556"/>
            <a:ext cx="2831932" cy="4453504"/>
          </a:xfrm>
          <a:prstGeom prst="rect">
            <a:avLst/>
          </a:prstGeom>
        </p:spPr>
      </p:pic>
      <p:sp>
        <p:nvSpPr>
          <p:cNvPr id="8" name="Text Placeholder 2">
            <a:extLst>
              <a:ext uri="{FF2B5EF4-FFF2-40B4-BE49-F238E27FC236}">
                <a16:creationId xmlns:a16="http://schemas.microsoft.com/office/drawing/2014/main" id="{EF8E8590-6DD7-720C-EA57-094E2516352A}"/>
              </a:ext>
            </a:extLst>
          </p:cNvPr>
          <p:cNvSpPr txBox="1">
            <a:spLocks/>
          </p:cNvSpPr>
          <p:nvPr/>
        </p:nvSpPr>
        <p:spPr>
          <a:xfrm>
            <a:off x="2452761" y="1667030"/>
            <a:ext cx="851157" cy="3860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100" baseline="0">
                <a:solidFill>
                  <a:schemeClr val="tx1"/>
                </a:solidFill>
                <a:latin typeface="Instrument Serif"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100" baseline="0">
                <a:solidFill>
                  <a:schemeClr val="tx1"/>
                </a:solidFill>
                <a:latin typeface="Instrument Serif"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100" baseline="0">
                <a:solidFill>
                  <a:schemeClr val="tx1"/>
                </a:solidFill>
                <a:latin typeface="Instrument Serif"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tx1"/>
                </a:solidFill>
                <a:latin typeface="Instrument Serif"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tx1"/>
                </a:solidFill>
                <a:latin typeface="Instrument Serif"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a:solidFill>
                  <a:schemeClr val="accent6"/>
                </a:solidFill>
              </a:rPr>
              <a:t>Cello</a:t>
            </a:r>
          </a:p>
        </p:txBody>
      </p:sp>
      <p:pic>
        <p:nvPicPr>
          <p:cNvPr id="11" name="Picture 10">
            <a:extLst>
              <a:ext uri="{FF2B5EF4-FFF2-40B4-BE49-F238E27FC236}">
                <a16:creationId xmlns:a16="http://schemas.microsoft.com/office/drawing/2014/main" id="{D7655717-6365-FE13-5F80-E4A87B771BAF}"/>
              </a:ext>
            </a:extLst>
          </p:cNvPr>
          <p:cNvPicPr>
            <a:picLocks noChangeAspect="1"/>
          </p:cNvPicPr>
          <p:nvPr/>
        </p:nvPicPr>
        <p:blipFill>
          <a:blip r:embed="rId4"/>
          <a:stretch>
            <a:fillRect/>
          </a:stretch>
        </p:blipFill>
        <p:spPr>
          <a:xfrm>
            <a:off x="4598983" y="2162957"/>
            <a:ext cx="2846811" cy="4453504"/>
          </a:xfrm>
          <a:prstGeom prst="rect">
            <a:avLst/>
          </a:prstGeom>
        </p:spPr>
      </p:pic>
      <p:pic>
        <p:nvPicPr>
          <p:cNvPr id="13" name="Picture 12">
            <a:extLst>
              <a:ext uri="{FF2B5EF4-FFF2-40B4-BE49-F238E27FC236}">
                <a16:creationId xmlns:a16="http://schemas.microsoft.com/office/drawing/2014/main" id="{711DA70D-D5E6-7EEF-A8D6-EF5E289BBFA3}"/>
              </a:ext>
            </a:extLst>
          </p:cNvPr>
          <p:cNvPicPr>
            <a:picLocks noChangeAspect="1"/>
          </p:cNvPicPr>
          <p:nvPr/>
        </p:nvPicPr>
        <p:blipFill>
          <a:blip r:embed="rId5"/>
          <a:stretch>
            <a:fillRect/>
          </a:stretch>
        </p:blipFill>
        <p:spPr>
          <a:xfrm>
            <a:off x="7973114" y="2121855"/>
            <a:ext cx="2872174" cy="4480905"/>
          </a:xfrm>
          <a:prstGeom prst="rect">
            <a:avLst/>
          </a:prstGeom>
        </p:spPr>
      </p:pic>
      <p:sp>
        <p:nvSpPr>
          <p:cNvPr id="14" name="Text Placeholder 2">
            <a:extLst>
              <a:ext uri="{FF2B5EF4-FFF2-40B4-BE49-F238E27FC236}">
                <a16:creationId xmlns:a16="http://schemas.microsoft.com/office/drawing/2014/main" id="{13FD3411-B76E-9959-8FE0-0EACCD68E439}"/>
              </a:ext>
            </a:extLst>
          </p:cNvPr>
          <p:cNvSpPr txBox="1">
            <a:spLocks/>
          </p:cNvSpPr>
          <p:nvPr/>
        </p:nvSpPr>
        <p:spPr>
          <a:xfrm>
            <a:off x="5745178" y="1667030"/>
            <a:ext cx="1009308" cy="3860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100" baseline="0">
                <a:solidFill>
                  <a:schemeClr val="tx1"/>
                </a:solidFill>
                <a:latin typeface="Instrument Serif"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100" baseline="0">
                <a:solidFill>
                  <a:schemeClr val="tx1"/>
                </a:solidFill>
                <a:latin typeface="Instrument Serif"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100" baseline="0">
                <a:solidFill>
                  <a:schemeClr val="tx1"/>
                </a:solidFill>
                <a:latin typeface="Instrument Serif"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tx1"/>
                </a:solidFill>
                <a:latin typeface="Instrument Serif"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tx1"/>
                </a:solidFill>
                <a:latin typeface="Instrument Serif"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a:solidFill>
                  <a:schemeClr val="accent6"/>
                </a:solidFill>
              </a:rPr>
              <a:t>Piano</a:t>
            </a:r>
          </a:p>
        </p:txBody>
      </p:sp>
      <p:sp>
        <p:nvSpPr>
          <p:cNvPr id="15" name="Text Placeholder 2">
            <a:extLst>
              <a:ext uri="{FF2B5EF4-FFF2-40B4-BE49-F238E27FC236}">
                <a16:creationId xmlns:a16="http://schemas.microsoft.com/office/drawing/2014/main" id="{0901F478-9580-00C1-6585-53313F5A0055}"/>
              </a:ext>
            </a:extLst>
          </p:cNvPr>
          <p:cNvSpPr txBox="1">
            <a:spLocks/>
          </p:cNvSpPr>
          <p:nvPr/>
        </p:nvSpPr>
        <p:spPr>
          <a:xfrm>
            <a:off x="9122449" y="1667029"/>
            <a:ext cx="1009308" cy="3860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100" baseline="0">
                <a:solidFill>
                  <a:schemeClr val="tx1"/>
                </a:solidFill>
                <a:latin typeface="Instrument Serif"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100" baseline="0">
                <a:solidFill>
                  <a:schemeClr val="tx1"/>
                </a:solidFill>
                <a:latin typeface="Instrument Serif"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100" baseline="0">
                <a:solidFill>
                  <a:schemeClr val="tx1"/>
                </a:solidFill>
                <a:latin typeface="Instrument Serif"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tx1"/>
                </a:solidFill>
                <a:latin typeface="Instrument Serif"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tx1"/>
                </a:solidFill>
                <a:latin typeface="Instrument Serif"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a:solidFill>
                  <a:schemeClr val="accent6"/>
                </a:solidFill>
              </a:rPr>
              <a:t>Violin</a:t>
            </a:r>
          </a:p>
        </p:txBody>
      </p:sp>
      <p:cxnSp>
        <p:nvCxnSpPr>
          <p:cNvPr id="2" name="Straight Connector 1">
            <a:extLst>
              <a:ext uri="{FF2B5EF4-FFF2-40B4-BE49-F238E27FC236}">
                <a16:creationId xmlns:a16="http://schemas.microsoft.com/office/drawing/2014/main" id="{2DCC3A12-D6C9-A75B-B421-8A1EE94DC8F4}"/>
              </a:ext>
            </a:extLst>
          </p:cNvPr>
          <p:cNvCxnSpPr>
            <a:cxnSpLocks/>
          </p:cNvCxnSpPr>
          <p:nvPr/>
        </p:nvCxnSpPr>
        <p:spPr>
          <a:xfrm>
            <a:off x="414068" y="958034"/>
            <a:ext cx="3950898" cy="0"/>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83262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84ECDFC-951C-A341-65C9-125209C2FDBB}"/>
              </a:ext>
            </a:extLst>
          </p:cNvPr>
          <p:cNvSpPr txBox="1">
            <a:spLocks/>
          </p:cNvSpPr>
          <p:nvPr/>
        </p:nvSpPr>
        <p:spPr>
          <a:xfrm>
            <a:off x="313424" y="241539"/>
            <a:ext cx="9374040" cy="8512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r>
              <a:rPr lang="en-US" sz="5400">
                <a:solidFill>
                  <a:schemeClr val="accent6"/>
                </a:solidFill>
              </a:rPr>
              <a:t>Exploratory Analysis </a:t>
            </a:r>
            <a:r>
              <a:rPr lang="en-US" sz="3600">
                <a:solidFill>
                  <a:schemeClr val="accent6"/>
                </a:solidFill>
              </a:rPr>
              <a:t>on data:</a:t>
            </a:r>
            <a:endParaRPr lang="en-GB" sz="3600">
              <a:solidFill>
                <a:schemeClr val="accent6"/>
              </a:solidFill>
            </a:endParaRPr>
          </a:p>
        </p:txBody>
      </p:sp>
      <p:sp>
        <p:nvSpPr>
          <p:cNvPr id="4" name="Title 1">
            <a:extLst>
              <a:ext uri="{FF2B5EF4-FFF2-40B4-BE49-F238E27FC236}">
                <a16:creationId xmlns:a16="http://schemas.microsoft.com/office/drawing/2014/main" id="{9998F967-0C76-783F-38D1-877E863527A4}"/>
              </a:ext>
            </a:extLst>
          </p:cNvPr>
          <p:cNvSpPr txBox="1">
            <a:spLocks/>
          </p:cNvSpPr>
          <p:nvPr/>
        </p:nvSpPr>
        <p:spPr>
          <a:xfrm>
            <a:off x="6619333" y="169215"/>
            <a:ext cx="5198856" cy="5375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r>
              <a:rPr lang="en-US" sz="4400" spc="-70">
                <a:solidFill>
                  <a:schemeClr val="accent6">
                    <a:lumMod val="90000"/>
                  </a:schemeClr>
                </a:solidFill>
              </a:rPr>
              <a:t>Mel-Frequency Cepstral Coefficients (MFCC)</a:t>
            </a:r>
            <a:endParaRPr lang="en-GB" sz="4400" spc="-70">
              <a:solidFill>
                <a:schemeClr val="accent6">
                  <a:lumMod val="90000"/>
                </a:schemeClr>
              </a:solidFill>
            </a:endParaRPr>
          </a:p>
        </p:txBody>
      </p:sp>
      <p:sp>
        <p:nvSpPr>
          <p:cNvPr id="8" name="Text Placeholder 2">
            <a:extLst>
              <a:ext uri="{FF2B5EF4-FFF2-40B4-BE49-F238E27FC236}">
                <a16:creationId xmlns:a16="http://schemas.microsoft.com/office/drawing/2014/main" id="{EF8E8590-6DD7-720C-EA57-094E2516352A}"/>
              </a:ext>
            </a:extLst>
          </p:cNvPr>
          <p:cNvSpPr txBox="1">
            <a:spLocks/>
          </p:cNvSpPr>
          <p:nvPr/>
        </p:nvSpPr>
        <p:spPr>
          <a:xfrm>
            <a:off x="1719521" y="1667030"/>
            <a:ext cx="851157" cy="3860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100" baseline="0">
                <a:solidFill>
                  <a:schemeClr val="tx1"/>
                </a:solidFill>
                <a:latin typeface="Instrument Serif"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100" baseline="0">
                <a:solidFill>
                  <a:schemeClr val="tx1"/>
                </a:solidFill>
                <a:latin typeface="Instrument Serif"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100" baseline="0">
                <a:solidFill>
                  <a:schemeClr val="tx1"/>
                </a:solidFill>
                <a:latin typeface="Instrument Serif"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tx1"/>
                </a:solidFill>
                <a:latin typeface="Instrument Serif"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tx1"/>
                </a:solidFill>
                <a:latin typeface="Instrument Serif"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a:solidFill>
                  <a:schemeClr val="accent6"/>
                </a:solidFill>
              </a:rPr>
              <a:t>Cello</a:t>
            </a:r>
          </a:p>
        </p:txBody>
      </p:sp>
      <p:sp>
        <p:nvSpPr>
          <p:cNvPr id="14" name="Text Placeholder 2">
            <a:extLst>
              <a:ext uri="{FF2B5EF4-FFF2-40B4-BE49-F238E27FC236}">
                <a16:creationId xmlns:a16="http://schemas.microsoft.com/office/drawing/2014/main" id="{13FD3411-B76E-9959-8FE0-0EACCD68E439}"/>
              </a:ext>
            </a:extLst>
          </p:cNvPr>
          <p:cNvSpPr txBox="1">
            <a:spLocks/>
          </p:cNvSpPr>
          <p:nvPr/>
        </p:nvSpPr>
        <p:spPr>
          <a:xfrm>
            <a:off x="5287982" y="1667030"/>
            <a:ext cx="1009308" cy="3860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100" baseline="0">
                <a:solidFill>
                  <a:schemeClr val="tx1"/>
                </a:solidFill>
                <a:latin typeface="Instrument Serif"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100" baseline="0">
                <a:solidFill>
                  <a:schemeClr val="tx1"/>
                </a:solidFill>
                <a:latin typeface="Instrument Serif"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100" baseline="0">
                <a:solidFill>
                  <a:schemeClr val="tx1"/>
                </a:solidFill>
                <a:latin typeface="Instrument Serif"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tx1"/>
                </a:solidFill>
                <a:latin typeface="Instrument Serif"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tx1"/>
                </a:solidFill>
                <a:latin typeface="Instrument Serif"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a:solidFill>
                  <a:schemeClr val="accent6"/>
                </a:solidFill>
              </a:rPr>
              <a:t>Piano</a:t>
            </a:r>
          </a:p>
        </p:txBody>
      </p:sp>
      <p:sp>
        <p:nvSpPr>
          <p:cNvPr id="15" name="Text Placeholder 2">
            <a:extLst>
              <a:ext uri="{FF2B5EF4-FFF2-40B4-BE49-F238E27FC236}">
                <a16:creationId xmlns:a16="http://schemas.microsoft.com/office/drawing/2014/main" id="{0901F478-9580-00C1-6585-53313F5A0055}"/>
              </a:ext>
            </a:extLst>
          </p:cNvPr>
          <p:cNvSpPr txBox="1">
            <a:spLocks/>
          </p:cNvSpPr>
          <p:nvPr/>
        </p:nvSpPr>
        <p:spPr>
          <a:xfrm>
            <a:off x="8872290" y="1667029"/>
            <a:ext cx="1009308" cy="3860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100" baseline="0">
                <a:solidFill>
                  <a:schemeClr val="tx1"/>
                </a:solidFill>
                <a:latin typeface="Instrument Serif"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100" baseline="0">
                <a:solidFill>
                  <a:schemeClr val="tx1"/>
                </a:solidFill>
                <a:latin typeface="Instrument Serif"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100" baseline="0">
                <a:solidFill>
                  <a:schemeClr val="tx1"/>
                </a:solidFill>
                <a:latin typeface="Instrument Serif"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tx1"/>
                </a:solidFill>
                <a:latin typeface="Instrument Serif"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tx1"/>
                </a:solidFill>
                <a:latin typeface="Instrument Serif"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a:solidFill>
                  <a:schemeClr val="accent6"/>
                </a:solidFill>
              </a:rPr>
              <a:t>Violin</a:t>
            </a:r>
          </a:p>
        </p:txBody>
      </p:sp>
      <p:pic>
        <p:nvPicPr>
          <p:cNvPr id="6" name="Picture 5">
            <a:extLst>
              <a:ext uri="{FF2B5EF4-FFF2-40B4-BE49-F238E27FC236}">
                <a16:creationId xmlns:a16="http://schemas.microsoft.com/office/drawing/2014/main" id="{B0F91A1F-FDE8-DE98-BBC3-1E0A238147B2}"/>
              </a:ext>
            </a:extLst>
          </p:cNvPr>
          <p:cNvPicPr>
            <a:picLocks noChangeAspect="1"/>
          </p:cNvPicPr>
          <p:nvPr/>
        </p:nvPicPr>
        <p:blipFill>
          <a:blip r:embed="rId3"/>
          <a:stretch>
            <a:fillRect/>
          </a:stretch>
        </p:blipFill>
        <p:spPr>
          <a:xfrm>
            <a:off x="678725" y="2126467"/>
            <a:ext cx="10834550" cy="4489994"/>
          </a:xfrm>
          <a:prstGeom prst="rect">
            <a:avLst/>
          </a:prstGeom>
        </p:spPr>
      </p:pic>
      <p:cxnSp>
        <p:nvCxnSpPr>
          <p:cNvPr id="2" name="Straight Connector 1">
            <a:extLst>
              <a:ext uri="{FF2B5EF4-FFF2-40B4-BE49-F238E27FC236}">
                <a16:creationId xmlns:a16="http://schemas.microsoft.com/office/drawing/2014/main" id="{861B2214-B9F5-A61F-6C06-4226E7CB7CDA}"/>
              </a:ext>
            </a:extLst>
          </p:cNvPr>
          <p:cNvCxnSpPr>
            <a:cxnSpLocks/>
          </p:cNvCxnSpPr>
          <p:nvPr/>
        </p:nvCxnSpPr>
        <p:spPr>
          <a:xfrm>
            <a:off x="414068" y="958034"/>
            <a:ext cx="3950898" cy="0"/>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90931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84ECDFC-951C-A341-65C9-125209C2FDBB}"/>
              </a:ext>
            </a:extLst>
          </p:cNvPr>
          <p:cNvSpPr txBox="1">
            <a:spLocks/>
          </p:cNvSpPr>
          <p:nvPr/>
        </p:nvSpPr>
        <p:spPr>
          <a:xfrm>
            <a:off x="313424" y="241539"/>
            <a:ext cx="9374040" cy="8512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r>
              <a:rPr lang="en-US" sz="5400">
                <a:solidFill>
                  <a:schemeClr val="accent6"/>
                </a:solidFill>
              </a:rPr>
              <a:t>Exploratory Analysis </a:t>
            </a:r>
            <a:r>
              <a:rPr lang="en-US" sz="3600">
                <a:solidFill>
                  <a:schemeClr val="accent6"/>
                </a:solidFill>
              </a:rPr>
              <a:t>on data:</a:t>
            </a:r>
            <a:endParaRPr lang="en-GB" sz="3600">
              <a:solidFill>
                <a:schemeClr val="accent6"/>
              </a:solidFill>
            </a:endParaRPr>
          </a:p>
        </p:txBody>
      </p:sp>
      <p:sp>
        <p:nvSpPr>
          <p:cNvPr id="4" name="Title 1">
            <a:extLst>
              <a:ext uri="{FF2B5EF4-FFF2-40B4-BE49-F238E27FC236}">
                <a16:creationId xmlns:a16="http://schemas.microsoft.com/office/drawing/2014/main" id="{9998F967-0C76-783F-38D1-877E863527A4}"/>
              </a:ext>
            </a:extLst>
          </p:cNvPr>
          <p:cNvSpPr txBox="1">
            <a:spLocks/>
          </p:cNvSpPr>
          <p:nvPr/>
        </p:nvSpPr>
        <p:spPr>
          <a:xfrm>
            <a:off x="6610707" y="323089"/>
            <a:ext cx="5198856" cy="5375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r>
              <a:rPr lang="en-US" sz="4400" spc="-70">
                <a:solidFill>
                  <a:schemeClr val="accent6">
                    <a:lumMod val="90000"/>
                  </a:schemeClr>
                </a:solidFill>
              </a:rPr>
              <a:t>Mean MFCC Values</a:t>
            </a:r>
            <a:endParaRPr lang="en-GB" sz="4400" spc="-70">
              <a:solidFill>
                <a:schemeClr val="accent6">
                  <a:lumMod val="90000"/>
                </a:schemeClr>
              </a:solidFill>
            </a:endParaRPr>
          </a:p>
        </p:txBody>
      </p:sp>
      <p:pic>
        <p:nvPicPr>
          <p:cNvPr id="5" name="Picture 4">
            <a:extLst>
              <a:ext uri="{FF2B5EF4-FFF2-40B4-BE49-F238E27FC236}">
                <a16:creationId xmlns:a16="http://schemas.microsoft.com/office/drawing/2014/main" id="{4AD7D900-A77C-7D72-E92A-2B39C3150FB2}"/>
              </a:ext>
            </a:extLst>
          </p:cNvPr>
          <p:cNvPicPr>
            <a:picLocks noChangeAspect="1"/>
          </p:cNvPicPr>
          <p:nvPr/>
        </p:nvPicPr>
        <p:blipFill>
          <a:blip r:embed="rId2"/>
          <a:stretch>
            <a:fillRect/>
          </a:stretch>
        </p:blipFill>
        <p:spPr>
          <a:xfrm>
            <a:off x="2140300" y="2145135"/>
            <a:ext cx="7911399" cy="4471326"/>
          </a:xfrm>
          <a:prstGeom prst="rect">
            <a:avLst/>
          </a:prstGeom>
        </p:spPr>
      </p:pic>
      <p:cxnSp>
        <p:nvCxnSpPr>
          <p:cNvPr id="2" name="Straight Connector 1">
            <a:extLst>
              <a:ext uri="{FF2B5EF4-FFF2-40B4-BE49-F238E27FC236}">
                <a16:creationId xmlns:a16="http://schemas.microsoft.com/office/drawing/2014/main" id="{B9C94123-220E-419B-59D7-7685C5BC124B}"/>
              </a:ext>
            </a:extLst>
          </p:cNvPr>
          <p:cNvCxnSpPr>
            <a:cxnSpLocks/>
          </p:cNvCxnSpPr>
          <p:nvPr/>
        </p:nvCxnSpPr>
        <p:spPr>
          <a:xfrm>
            <a:off x="414068" y="958034"/>
            <a:ext cx="3950898" cy="0"/>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80811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84ECDFC-951C-A341-65C9-125209C2FDBB}"/>
              </a:ext>
            </a:extLst>
          </p:cNvPr>
          <p:cNvSpPr txBox="1">
            <a:spLocks/>
          </p:cNvSpPr>
          <p:nvPr/>
        </p:nvSpPr>
        <p:spPr>
          <a:xfrm>
            <a:off x="313424" y="241539"/>
            <a:ext cx="9374040" cy="8512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r>
              <a:rPr lang="en-US" sz="5400">
                <a:solidFill>
                  <a:schemeClr val="accent6"/>
                </a:solidFill>
              </a:rPr>
              <a:t>Exploratory Analysis </a:t>
            </a:r>
            <a:r>
              <a:rPr lang="en-US" sz="3600">
                <a:solidFill>
                  <a:schemeClr val="accent6"/>
                </a:solidFill>
              </a:rPr>
              <a:t>on data:</a:t>
            </a:r>
            <a:endParaRPr lang="en-GB" sz="3600">
              <a:solidFill>
                <a:schemeClr val="accent6"/>
              </a:solidFill>
            </a:endParaRPr>
          </a:p>
        </p:txBody>
      </p:sp>
      <p:sp>
        <p:nvSpPr>
          <p:cNvPr id="4" name="Title 1">
            <a:extLst>
              <a:ext uri="{FF2B5EF4-FFF2-40B4-BE49-F238E27FC236}">
                <a16:creationId xmlns:a16="http://schemas.microsoft.com/office/drawing/2014/main" id="{9998F967-0C76-783F-38D1-877E863527A4}"/>
              </a:ext>
            </a:extLst>
          </p:cNvPr>
          <p:cNvSpPr txBox="1">
            <a:spLocks/>
          </p:cNvSpPr>
          <p:nvPr/>
        </p:nvSpPr>
        <p:spPr>
          <a:xfrm>
            <a:off x="6610707" y="323089"/>
            <a:ext cx="5198856" cy="5375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r>
              <a:rPr lang="en-US" sz="4400" spc="-70">
                <a:solidFill>
                  <a:schemeClr val="accent6">
                    <a:lumMod val="90000"/>
                  </a:schemeClr>
                </a:solidFill>
              </a:rPr>
              <a:t>Mean Spectral Centroid Values</a:t>
            </a:r>
            <a:endParaRPr lang="en-GB" sz="4400" spc="-70">
              <a:solidFill>
                <a:schemeClr val="accent6">
                  <a:lumMod val="90000"/>
                </a:schemeClr>
              </a:solidFill>
            </a:endParaRPr>
          </a:p>
        </p:txBody>
      </p:sp>
      <p:pic>
        <p:nvPicPr>
          <p:cNvPr id="5" name="Picture 4">
            <a:extLst>
              <a:ext uri="{FF2B5EF4-FFF2-40B4-BE49-F238E27FC236}">
                <a16:creationId xmlns:a16="http://schemas.microsoft.com/office/drawing/2014/main" id="{4AD7D900-A77C-7D72-E92A-2B39C3150FB2}"/>
              </a:ext>
            </a:extLst>
          </p:cNvPr>
          <p:cNvPicPr>
            <a:picLocks noChangeAspect="1"/>
          </p:cNvPicPr>
          <p:nvPr/>
        </p:nvPicPr>
        <p:blipFill>
          <a:blip r:embed="rId3"/>
          <a:srcRect/>
          <a:stretch/>
        </p:blipFill>
        <p:spPr>
          <a:xfrm>
            <a:off x="2304927" y="2145135"/>
            <a:ext cx="7582145" cy="4471326"/>
          </a:xfrm>
          <a:prstGeom prst="rect">
            <a:avLst/>
          </a:prstGeom>
        </p:spPr>
      </p:pic>
      <p:cxnSp>
        <p:nvCxnSpPr>
          <p:cNvPr id="6" name="Straight Connector 5">
            <a:extLst>
              <a:ext uri="{FF2B5EF4-FFF2-40B4-BE49-F238E27FC236}">
                <a16:creationId xmlns:a16="http://schemas.microsoft.com/office/drawing/2014/main" id="{C28D14B4-AE56-E9FA-F67F-F13CD4D3AD96}"/>
              </a:ext>
            </a:extLst>
          </p:cNvPr>
          <p:cNvCxnSpPr>
            <a:cxnSpLocks/>
          </p:cNvCxnSpPr>
          <p:nvPr/>
        </p:nvCxnSpPr>
        <p:spPr>
          <a:xfrm>
            <a:off x="414068" y="958034"/>
            <a:ext cx="3950898" cy="0"/>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66335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84ECDFC-951C-A341-65C9-125209C2FDBB}"/>
              </a:ext>
            </a:extLst>
          </p:cNvPr>
          <p:cNvSpPr txBox="1">
            <a:spLocks/>
          </p:cNvSpPr>
          <p:nvPr/>
        </p:nvSpPr>
        <p:spPr>
          <a:xfrm>
            <a:off x="313424" y="241539"/>
            <a:ext cx="9374040" cy="8512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r>
              <a:rPr lang="en-US" sz="5400">
                <a:solidFill>
                  <a:schemeClr val="accent6"/>
                </a:solidFill>
              </a:rPr>
              <a:t>Exploratory Analysis </a:t>
            </a:r>
            <a:r>
              <a:rPr lang="en-US" sz="3600">
                <a:solidFill>
                  <a:schemeClr val="accent6"/>
                </a:solidFill>
              </a:rPr>
              <a:t>on data:</a:t>
            </a:r>
            <a:endParaRPr lang="en-GB" sz="3600">
              <a:solidFill>
                <a:schemeClr val="accent6"/>
              </a:solidFill>
            </a:endParaRPr>
          </a:p>
        </p:txBody>
      </p:sp>
      <p:sp>
        <p:nvSpPr>
          <p:cNvPr id="4" name="Title 1">
            <a:extLst>
              <a:ext uri="{FF2B5EF4-FFF2-40B4-BE49-F238E27FC236}">
                <a16:creationId xmlns:a16="http://schemas.microsoft.com/office/drawing/2014/main" id="{9998F967-0C76-783F-38D1-877E863527A4}"/>
              </a:ext>
            </a:extLst>
          </p:cNvPr>
          <p:cNvSpPr txBox="1">
            <a:spLocks/>
          </p:cNvSpPr>
          <p:nvPr/>
        </p:nvSpPr>
        <p:spPr>
          <a:xfrm>
            <a:off x="6610707" y="323089"/>
            <a:ext cx="5198856" cy="5375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r>
              <a:rPr lang="en-US" sz="4400" spc="-70">
                <a:solidFill>
                  <a:schemeClr val="accent6">
                    <a:lumMod val="90000"/>
                  </a:schemeClr>
                </a:solidFill>
              </a:rPr>
              <a:t>Mean Spectral Rolloff Values</a:t>
            </a:r>
            <a:endParaRPr lang="en-GB" sz="4400" spc="-70">
              <a:solidFill>
                <a:schemeClr val="accent6">
                  <a:lumMod val="90000"/>
                </a:schemeClr>
              </a:solidFill>
            </a:endParaRPr>
          </a:p>
        </p:txBody>
      </p:sp>
      <p:pic>
        <p:nvPicPr>
          <p:cNvPr id="5" name="Picture 4">
            <a:extLst>
              <a:ext uri="{FF2B5EF4-FFF2-40B4-BE49-F238E27FC236}">
                <a16:creationId xmlns:a16="http://schemas.microsoft.com/office/drawing/2014/main" id="{4AD7D900-A77C-7D72-E92A-2B39C3150FB2}"/>
              </a:ext>
            </a:extLst>
          </p:cNvPr>
          <p:cNvPicPr>
            <a:picLocks noChangeAspect="1"/>
          </p:cNvPicPr>
          <p:nvPr/>
        </p:nvPicPr>
        <p:blipFill>
          <a:blip r:embed="rId3"/>
          <a:srcRect/>
          <a:stretch/>
        </p:blipFill>
        <p:spPr>
          <a:xfrm>
            <a:off x="2311976" y="2145135"/>
            <a:ext cx="7568046" cy="4471326"/>
          </a:xfrm>
          <a:prstGeom prst="rect">
            <a:avLst/>
          </a:prstGeom>
        </p:spPr>
      </p:pic>
      <p:cxnSp>
        <p:nvCxnSpPr>
          <p:cNvPr id="6" name="Straight Connector 5">
            <a:extLst>
              <a:ext uri="{FF2B5EF4-FFF2-40B4-BE49-F238E27FC236}">
                <a16:creationId xmlns:a16="http://schemas.microsoft.com/office/drawing/2014/main" id="{91C9D070-E486-D679-76E5-8C5C87D94F6D}"/>
              </a:ext>
            </a:extLst>
          </p:cNvPr>
          <p:cNvCxnSpPr>
            <a:cxnSpLocks/>
          </p:cNvCxnSpPr>
          <p:nvPr/>
        </p:nvCxnSpPr>
        <p:spPr>
          <a:xfrm>
            <a:off x="414068" y="958034"/>
            <a:ext cx="3950898" cy="0"/>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79389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84ECDFC-951C-A341-65C9-125209C2FDBB}"/>
              </a:ext>
            </a:extLst>
          </p:cNvPr>
          <p:cNvSpPr txBox="1">
            <a:spLocks/>
          </p:cNvSpPr>
          <p:nvPr/>
        </p:nvSpPr>
        <p:spPr>
          <a:xfrm>
            <a:off x="313424" y="241539"/>
            <a:ext cx="9374040" cy="8512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r>
              <a:rPr lang="en-US" sz="5400">
                <a:solidFill>
                  <a:schemeClr val="accent6"/>
                </a:solidFill>
              </a:rPr>
              <a:t>Exploratory Analysis </a:t>
            </a:r>
            <a:r>
              <a:rPr lang="en-US" sz="3600">
                <a:solidFill>
                  <a:schemeClr val="accent6"/>
                </a:solidFill>
              </a:rPr>
              <a:t>on data:</a:t>
            </a:r>
            <a:endParaRPr lang="en-GB" sz="3600">
              <a:solidFill>
                <a:schemeClr val="accent6"/>
              </a:solidFill>
            </a:endParaRPr>
          </a:p>
        </p:txBody>
      </p:sp>
      <p:sp>
        <p:nvSpPr>
          <p:cNvPr id="4" name="Title 1">
            <a:extLst>
              <a:ext uri="{FF2B5EF4-FFF2-40B4-BE49-F238E27FC236}">
                <a16:creationId xmlns:a16="http://schemas.microsoft.com/office/drawing/2014/main" id="{9998F967-0C76-783F-38D1-877E863527A4}"/>
              </a:ext>
            </a:extLst>
          </p:cNvPr>
          <p:cNvSpPr txBox="1">
            <a:spLocks/>
          </p:cNvSpPr>
          <p:nvPr/>
        </p:nvSpPr>
        <p:spPr>
          <a:xfrm>
            <a:off x="6610707" y="323089"/>
            <a:ext cx="5198856" cy="5375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r>
              <a:rPr lang="en-US" sz="4400" spc="-70">
                <a:solidFill>
                  <a:schemeClr val="accent6">
                    <a:lumMod val="90000"/>
                  </a:schemeClr>
                </a:solidFill>
              </a:rPr>
              <a:t>Mean Zero Crossing Rate Values</a:t>
            </a:r>
            <a:endParaRPr lang="en-GB" sz="4400" spc="-70">
              <a:solidFill>
                <a:schemeClr val="accent6">
                  <a:lumMod val="90000"/>
                </a:schemeClr>
              </a:solidFill>
            </a:endParaRPr>
          </a:p>
        </p:txBody>
      </p:sp>
      <p:pic>
        <p:nvPicPr>
          <p:cNvPr id="5" name="Picture 4">
            <a:extLst>
              <a:ext uri="{FF2B5EF4-FFF2-40B4-BE49-F238E27FC236}">
                <a16:creationId xmlns:a16="http://schemas.microsoft.com/office/drawing/2014/main" id="{4AD7D900-A77C-7D72-E92A-2B39C3150FB2}"/>
              </a:ext>
            </a:extLst>
          </p:cNvPr>
          <p:cNvPicPr>
            <a:picLocks noChangeAspect="1"/>
          </p:cNvPicPr>
          <p:nvPr/>
        </p:nvPicPr>
        <p:blipFill>
          <a:blip r:embed="rId3"/>
          <a:srcRect/>
          <a:stretch/>
        </p:blipFill>
        <p:spPr>
          <a:xfrm>
            <a:off x="2311976" y="2159909"/>
            <a:ext cx="7568046" cy="4441777"/>
          </a:xfrm>
          <a:prstGeom prst="rect">
            <a:avLst/>
          </a:prstGeom>
        </p:spPr>
      </p:pic>
      <p:cxnSp>
        <p:nvCxnSpPr>
          <p:cNvPr id="2" name="Straight Connector 1">
            <a:extLst>
              <a:ext uri="{FF2B5EF4-FFF2-40B4-BE49-F238E27FC236}">
                <a16:creationId xmlns:a16="http://schemas.microsoft.com/office/drawing/2014/main" id="{3E9E96BC-625E-8EB3-0F31-258F982C16B5}"/>
              </a:ext>
            </a:extLst>
          </p:cNvPr>
          <p:cNvCxnSpPr>
            <a:cxnSpLocks/>
          </p:cNvCxnSpPr>
          <p:nvPr/>
        </p:nvCxnSpPr>
        <p:spPr>
          <a:xfrm>
            <a:off x="414068" y="958034"/>
            <a:ext cx="3950898" cy="0"/>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67230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84ECDFC-951C-A341-65C9-125209C2FDBB}"/>
              </a:ext>
            </a:extLst>
          </p:cNvPr>
          <p:cNvSpPr txBox="1">
            <a:spLocks/>
          </p:cNvSpPr>
          <p:nvPr/>
        </p:nvSpPr>
        <p:spPr>
          <a:xfrm>
            <a:off x="313424" y="241539"/>
            <a:ext cx="9374040" cy="8512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r>
              <a:rPr lang="en-US" sz="5400">
                <a:solidFill>
                  <a:schemeClr val="accent6"/>
                </a:solidFill>
              </a:rPr>
              <a:t>Exploratory Analysis </a:t>
            </a:r>
            <a:r>
              <a:rPr lang="en-US" sz="3600">
                <a:solidFill>
                  <a:schemeClr val="accent6"/>
                </a:solidFill>
              </a:rPr>
              <a:t>on data:</a:t>
            </a:r>
            <a:endParaRPr lang="en-GB" sz="3600">
              <a:solidFill>
                <a:schemeClr val="accent6"/>
              </a:solidFill>
            </a:endParaRPr>
          </a:p>
        </p:txBody>
      </p:sp>
      <p:sp>
        <p:nvSpPr>
          <p:cNvPr id="4" name="Title 1">
            <a:extLst>
              <a:ext uri="{FF2B5EF4-FFF2-40B4-BE49-F238E27FC236}">
                <a16:creationId xmlns:a16="http://schemas.microsoft.com/office/drawing/2014/main" id="{9998F967-0C76-783F-38D1-877E863527A4}"/>
              </a:ext>
            </a:extLst>
          </p:cNvPr>
          <p:cNvSpPr txBox="1">
            <a:spLocks/>
          </p:cNvSpPr>
          <p:nvPr/>
        </p:nvSpPr>
        <p:spPr>
          <a:xfrm>
            <a:off x="6610707" y="323089"/>
            <a:ext cx="5198856" cy="5375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r>
              <a:rPr lang="en-US" sz="4400" spc="-70">
                <a:solidFill>
                  <a:schemeClr val="accent6">
                    <a:lumMod val="90000"/>
                  </a:schemeClr>
                </a:solidFill>
              </a:rPr>
              <a:t>MFCC, Spectral Centroid, Spectral Rolloff, ZCR</a:t>
            </a:r>
            <a:endParaRPr lang="en-GB" sz="4400" spc="-70">
              <a:solidFill>
                <a:schemeClr val="accent6">
                  <a:lumMod val="90000"/>
                </a:schemeClr>
              </a:solidFill>
            </a:endParaRPr>
          </a:p>
        </p:txBody>
      </p:sp>
      <p:pic>
        <p:nvPicPr>
          <p:cNvPr id="12" name="Picture 11">
            <a:extLst>
              <a:ext uri="{FF2B5EF4-FFF2-40B4-BE49-F238E27FC236}">
                <a16:creationId xmlns:a16="http://schemas.microsoft.com/office/drawing/2014/main" id="{77DC81A4-90A6-52BF-0AF5-85390C9FAB5B}"/>
              </a:ext>
            </a:extLst>
          </p:cNvPr>
          <p:cNvPicPr>
            <a:picLocks noChangeAspect="1"/>
          </p:cNvPicPr>
          <p:nvPr/>
        </p:nvPicPr>
        <p:blipFill rotWithShape="1">
          <a:blip r:embed="rId3"/>
          <a:srcRect l="864"/>
          <a:stretch/>
        </p:blipFill>
        <p:spPr>
          <a:xfrm>
            <a:off x="460305" y="2168949"/>
            <a:ext cx="11271390" cy="4383214"/>
          </a:xfrm>
          <a:prstGeom prst="rect">
            <a:avLst/>
          </a:prstGeom>
        </p:spPr>
      </p:pic>
      <p:cxnSp>
        <p:nvCxnSpPr>
          <p:cNvPr id="2" name="Straight Connector 1">
            <a:extLst>
              <a:ext uri="{FF2B5EF4-FFF2-40B4-BE49-F238E27FC236}">
                <a16:creationId xmlns:a16="http://schemas.microsoft.com/office/drawing/2014/main" id="{FC837D92-8C96-D825-AD0C-8BA4C0AD31DA}"/>
              </a:ext>
            </a:extLst>
          </p:cNvPr>
          <p:cNvCxnSpPr>
            <a:cxnSpLocks/>
          </p:cNvCxnSpPr>
          <p:nvPr/>
        </p:nvCxnSpPr>
        <p:spPr>
          <a:xfrm>
            <a:off x="414068" y="958034"/>
            <a:ext cx="3950898" cy="0"/>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99933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84ECDFC-951C-A341-65C9-125209C2FDBB}"/>
              </a:ext>
            </a:extLst>
          </p:cNvPr>
          <p:cNvSpPr txBox="1">
            <a:spLocks/>
          </p:cNvSpPr>
          <p:nvPr/>
        </p:nvSpPr>
        <p:spPr>
          <a:xfrm>
            <a:off x="313424" y="241539"/>
            <a:ext cx="9374040" cy="8512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r>
              <a:rPr lang="en-US" sz="5400">
                <a:solidFill>
                  <a:schemeClr val="accent6"/>
                </a:solidFill>
              </a:rPr>
              <a:t>Exploratory Analysis </a:t>
            </a:r>
            <a:r>
              <a:rPr lang="en-US" sz="3600">
                <a:solidFill>
                  <a:schemeClr val="accent6"/>
                </a:solidFill>
              </a:rPr>
              <a:t>on data:</a:t>
            </a:r>
            <a:endParaRPr lang="en-GB" sz="3600">
              <a:solidFill>
                <a:schemeClr val="accent6"/>
              </a:solidFill>
            </a:endParaRPr>
          </a:p>
        </p:txBody>
      </p:sp>
      <p:sp>
        <p:nvSpPr>
          <p:cNvPr id="4" name="Title 1">
            <a:extLst>
              <a:ext uri="{FF2B5EF4-FFF2-40B4-BE49-F238E27FC236}">
                <a16:creationId xmlns:a16="http://schemas.microsoft.com/office/drawing/2014/main" id="{9998F967-0C76-783F-38D1-877E863527A4}"/>
              </a:ext>
            </a:extLst>
          </p:cNvPr>
          <p:cNvSpPr txBox="1">
            <a:spLocks/>
          </p:cNvSpPr>
          <p:nvPr/>
        </p:nvSpPr>
        <p:spPr>
          <a:xfrm>
            <a:off x="6610707" y="323089"/>
            <a:ext cx="5198856" cy="5375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r>
              <a:rPr lang="en-US" sz="4400" spc="-70">
                <a:solidFill>
                  <a:schemeClr val="accent6">
                    <a:lumMod val="90000"/>
                  </a:schemeClr>
                </a:solidFill>
              </a:rPr>
              <a:t>MFCC, Spectral Centroid, Spectral Rolloff, ZCR</a:t>
            </a:r>
            <a:endParaRPr lang="en-GB" sz="4400" spc="-70">
              <a:solidFill>
                <a:schemeClr val="accent6">
                  <a:lumMod val="90000"/>
                </a:schemeClr>
              </a:solidFill>
            </a:endParaRPr>
          </a:p>
        </p:txBody>
      </p:sp>
      <p:pic>
        <p:nvPicPr>
          <p:cNvPr id="12" name="Picture 11">
            <a:extLst>
              <a:ext uri="{FF2B5EF4-FFF2-40B4-BE49-F238E27FC236}">
                <a16:creationId xmlns:a16="http://schemas.microsoft.com/office/drawing/2014/main" id="{77DC81A4-90A6-52BF-0AF5-85390C9FAB5B}"/>
              </a:ext>
            </a:extLst>
          </p:cNvPr>
          <p:cNvPicPr>
            <a:picLocks noChangeAspect="1"/>
          </p:cNvPicPr>
          <p:nvPr/>
        </p:nvPicPr>
        <p:blipFill rotWithShape="1">
          <a:blip r:embed="rId2"/>
          <a:srcRect l="5" r="5"/>
          <a:stretch/>
        </p:blipFill>
        <p:spPr>
          <a:xfrm>
            <a:off x="460305" y="2168949"/>
            <a:ext cx="11271390" cy="4383214"/>
          </a:xfrm>
          <a:prstGeom prst="rect">
            <a:avLst/>
          </a:prstGeom>
        </p:spPr>
      </p:pic>
      <p:cxnSp>
        <p:nvCxnSpPr>
          <p:cNvPr id="5" name="Straight Connector 4">
            <a:extLst>
              <a:ext uri="{FF2B5EF4-FFF2-40B4-BE49-F238E27FC236}">
                <a16:creationId xmlns:a16="http://schemas.microsoft.com/office/drawing/2014/main" id="{1729D899-EAFC-A93A-D3BF-6C1BEF048C11}"/>
              </a:ext>
            </a:extLst>
          </p:cNvPr>
          <p:cNvCxnSpPr>
            <a:cxnSpLocks/>
          </p:cNvCxnSpPr>
          <p:nvPr/>
        </p:nvCxnSpPr>
        <p:spPr>
          <a:xfrm>
            <a:off x="414068" y="958034"/>
            <a:ext cx="3950898" cy="0"/>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77365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9338F9C6-57A5-F0F3-DFE8-D465BCAE6B3F}"/>
              </a:ext>
            </a:extLst>
          </p:cNvPr>
          <p:cNvPicPr>
            <a:picLocks noGrp="1" noChangeAspect="1"/>
          </p:cNvPicPr>
          <p:nvPr>
            <p:ph type="pic" idx="1"/>
          </p:nvPr>
        </p:nvPicPr>
        <p:blipFill rotWithShape="1">
          <a:blip r:embed="rId2">
            <a:extLst>
              <a:ext uri="{BEBA8EAE-BF5A-486C-A8C5-ECC9F3942E4B}">
                <a14:imgProps xmlns:a14="http://schemas.microsoft.com/office/drawing/2010/main">
                  <a14:imgLayer r:embed="rId3">
                    <a14:imgEffect>
                      <a14:colorTemperature colorTemp="3281"/>
                    </a14:imgEffect>
                  </a14:imgLayer>
                </a14:imgProps>
              </a:ext>
            </a:extLst>
          </a:blip>
          <a:srcRect l="155" t="34576" r="-155" b="18908"/>
          <a:stretch/>
        </p:blipFill>
        <p:spPr>
          <a:xfrm>
            <a:off x="6393075" y="2334587"/>
            <a:ext cx="5891673" cy="4116384"/>
          </a:xfrm>
          <a:ln w="28575">
            <a:solidFill>
              <a:schemeClr val="tx1"/>
            </a:solidFill>
          </a:ln>
        </p:spPr>
      </p:pic>
      <p:sp>
        <p:nvSpPr>
          <p:cNvPr id="3" name="Title 2">
            <a:extLst>
              <a:ext uri="{FF2B5EF4-FFF2-40B4-BE49-F238E27FC236}">
                <a16:creationId xmlns:a16="http://schemas.microsoft.com/office/drawing/2014/main" id="{B1C02160-3ADE-2C6C-D1B8-FF5FF1F20A06}"/>
              </a:ext>
            </a:extLst>
          </p:cNvPr>
          <p:cNvSpPr>
            <a:spLocks noGrp="1"/>
          </p:cNvSpPr>
          <p:nvPr>
            <p:ph type="title"/>
          </p:nvPr>
        </p:nvSpPr>
        <p:spPr/>
        <p:txBody>
          <a:bodyPr/>
          <a:lstStyle/>
          <a:p>
            <a:r>
              <a:rPr lang="en-GB"/>
              <a:t>Contents</a:t>
            </a:r>
          </a:p>
        </p:txBody>
      </p:sp>
      <p:sp>
        <p:nvSpPr>
          <p:cNvPr id="4" name="Text Placeholder 3">
            <a:extLst>
              <a:ext uri="{FF2B5EF4-FFF2-40B4-BE49-F238E27FC236}">
                <a16:creationId xmlns:a16="http://schemas.microsoft.com/office/drawing/2014/main" id="{F411BADF-401D-25FA-0166-DD8BA8B55500}"/>
              </a:ext>
            </a:extLst>
          </p:cNvPr>
          <p:cNvSpPr>
            <a:spLocks noGrp="1"/>
          </p:cNvSpPr>
          <p:nvPr>
            <p:ph type="body" sz="half" idx="2"/>
          </p:nvPr>
        </p:nvSpPr>
        <p:spPr/>
        <p:txBody>
          <a:bodyPr/>
          <a:lstStyle/>
          <a:p>
            <a:r>
              <a:rPr lang="en-GB" spc="-50"/>
              <a:t>Motivation</a:t>
            </a:r>
          </a:p>
        </p:txBody>
      </p:sp>
      <p:sp>
        <p:nvSpPr>
          <p:cNvPr id="5" name="Text Placeholder 4">
            <a:extLst>
              <a:ext uri="{FF2B5EF4-FFF2-40B4-BE49-F238E27FC236}">
                <a16:creationId xmlns:a16="http://schemas.microsoft.com/office/drawing/2014/main" id="{0EA4A37B-E4D2-3221-2A54-461307A758B5}"/>
              </a:ext>
            </a:extLst>
          </p:cNvPr>
          <p:cNvSpPr>
            <a:spLocks noGrp="1"/>
          </p:cNvSpPr>
          <p:nvPr>
            <p:ph type="body" sz="half" idx="13"/>
          </p:nvPr>
        </p:nvSpPr>
        <p:spPr/>
        <p:txBody>
          <a:bodyPr/>
          <a:lstStyle/>
          <a:p>
            <a:r>
              <a:rPr lang="en-GB"/>
              <a:t>01</a:t>
            </a:r>
          </a:p>
        </p:txBody>
      </p:sp>
      <p:sp>
        <p:nvSpPr>
          <p:cNvPr id="6" name="Text Placeholder 5">
            <a:extLst>
              <a:ext uri="{FF2B5EF4-FFF2-40B4-BE49-F238E27FC236}">
                <a16:creationId xmlns:a16="http://schemas.microsoft.com/office/drawing/2014/main" id="{2E115CF9-0B48-2BF8-3097-43F6247FE3FE}"/>
              </a:ext>
            </a:extLst>
          </p:cNvPr>
          <p:cNvSpPr>
            <a:spLocks noGrp="1"/>
          </p:cNvSpPr>
          <p:nvPr>
            <p:ph type="body" sz="half" idx="14"/>
          </p:nvPr>
        </p:nvSpPr>
        <p:spPr/>
        <p:txBody>
          <a:bodyPr/>
          <a:lstStyle/>
          <a:p>
            <a:r>
              <a:rPr lang="en-GB" spc="-50"/>
              <a:t>Data Preparation</a:t>
            </a:r>
          </a:p>
        </p:txBody>
      </p:sp>
      <p:sp>
        <p:nvSpPr>
          <p:cNvPr id="7" name="Text Placeholder 6">
            <a:extLst>
              <a:ext uri="{FF2B5EF4-FFF2-40B4-BE49-F238E27FC236}">
                <a16:creationId xmlns:a16="http://schemas.microsoft.com/office/drawing/2014/main" id="{59C4C464-FBCF-E203-1E8D-F3311B428DD1}"/>
              </a:ext>
            </a:extLst>
          </p:cNvPr>
          <p:cNvSpPr>
            <a:spLocks noGrp="1"/>
          </p:cNvSpPr>
          <p:nvPr>
            <p:ph type="body" sz="half" idx="15"/>
          </p:nvPr>
        </p:nvSpPr>
        <p:spPr/>
        <p:txBody>
          <a:bodyPr/>
          <a:lstStyle/>
          <a:p>
            <a:r>
              <a:rPr lang="en-GB"/>
              <a:t>11</a:t>
            </a:r>
          </a:p>
        </p:txBody>
      </p:sp>
      <p:sp>
        <p:nvSpPr>
          <p:cNvPr id="8" name="Text Placeholder 7">
            <a:extLst>
              <a:ext uri="{FF2B5EF4-FFF2-40B4-BE49-F238E27FC236}">
                <a16:creationId xmlns:a16="http://schemas.microsoft.com/office/drawing/2014/main" id="{B4CF2A38-AB5B-212D-1147-D9F7505BE243}"/>
              </a:ext>
            </a:extLst>
          </p:cNvPr>
          <p:cNvSpPr>
            <a:spLocks noGrp="1"/>
          </p:cNvSpPr>
          <p:nvPr>
            <p:ph type="body" sz="half" idx="16"/>
          </p:nvPr>
        </p:nvSpPr>
        <p:spPr>
          <a:xfrm>
            <a:off x="1285312" y="3474130"/>
            <a:ext cx="4178431" cy="1227900"/>
          </a:xfrm>
        </p:spPr>
        <p:txBody>
          <a:bodyPr/>
          <a:lstStyle/>
          <a:p>
            <a:r>
              <a:rPr lang="en-GB" spc="-50"/>
              <a:t>Exploratory Analysis</a:t>
            </a:r>
          </a:p>
        </p:txBody>
      </p:sp>
      <p:sp>
        <p:nvSpPr>
          <p:cNvPr id="9" name="Text Placeholder 8">
            <a:extLst>
              <a:ext uri="{FF2B5EF4-FFF2-40B4-BE49-F238E27FC236}">
                <a16:creationId xmlns:a16="http://schemas.microsoft.com/office/drawing/2014/main" id="{F04D654D-9C98-854E-AD97-6090015D5D7A}"/>
              </a:ext>
            </a:extLst>
          </p:cNvPr>
          <p:cNvSpPr>
            <a:spLocks noGrp="1"/>
          </p:cNvSpPr>
          <p:nvPr>
            <p:ph type="body" sz="half" idx="17"/>
          </p:nvPr>
        </p:nvSpPr>
        <p:spPr/>
        <p:txBody>
          <a:bodyPr/>
          <a:lstStyle/>
          <a:p>
            <a:r>
              <a:rPr lang="en-GB"/>
              <a:t>13</a:t>
            </a:r>
          </a:p>
        </p:txBody>
      </p:sp>
      <p:sp>
        <p:nvSpPr>
          <p:cNvPr id="10" name="Text Placeholder 9">
            <a:extLst>
              <a:ext uri="{FF2B5EF4-FFF2-40B4-BE49-F238E27FC236}">
                <a16:creationId xmlns:a16="http://schemas.microsoft.com/office/drawing/2014/main" id="{8F640B37-7785-8D7F-A45A-9319670E88F8}"/>
              </a:ext>
            </a:extLst>
          </p:cNvPr>
          <p:cNvSpPr>
            <a:spLocks noGrp="1"/>
          </p:cNvSpPr>
          <p:nvPr>
            <p:ph type="body" sz="half" idx="18"/>
          </p:nvPr>
        </p:nvSpPr>
        <p:spPr/>
        <p:txBody>
          <a:bodyPr/>
          <a:lstStyle/>
          <a:p>
            <a:r>
              <a:rPr lang="en-GB" spc="-50"/>
              <a:t>Machine Learning</a:t>
            </a:r>
          </a:p>
        </p:txBody>
      </p:sp>
      <p:sp>
        <p:nvSpPr>
          <p:cNvPr id="11" name="Text Placeholder 10">
            <a:extLst>
              <a:ext uri="{FF2B5EF4-FFF2-40B4-BE49-F238E27FC236}">
                <a16:creationId xmlns:a16="http://schemas.microsoft.com/office/drawing/2014/main" id="{36007B18-7F7D-0F22-13A5-E9ED911BBB65}"/>
              </a:ext>
            </a:extLst>
          </p:cNvPr>
          <p:cNvSpPr>
            <a:spLocks noGrp="1"/>
          </p:cNvSpPr>
          <p:nvPr>
            <p:ph type="body" sz="half" idx="19"/>
          </p:nvPr>
        </p:nvSpPr>
        <p:spPr/>
        <p:txBody>
          <a:bodyPr/>
          <a:lstStyle/>
          <a:p>
            <a:r>
              <a:rPr lang="en-GB"/>
              <a:t>17</a:t>
            </a:r>
          </a:p>
        </p:txBody>
      </p:sp>
      <p:sp>
        <p:nvSpPr>
          <p:cNvPr id="12" name="Text Placeholder 11">
            <a:extLst>
              <a:ext uri="{FF2B5EF4-FFF2-40B4-BE49-F238E27FC236}">
                <a16:creationId xmlns:a16="http://schemas.microsoft.com/office/drawing/2014/main" id="{6561BD1F-6DDB-5ABD-3A2E-920B5B2E2653}"/>
              </a:ext>
            </a:extLst>
          </p:cNvPr>
          <p:cNvSpPr>
            <a:spLocks noGrp="1"/>
          </p:cNvSpPr>
          <p:nvPr>
            <p:ph type="body" sz="half" idx="20"/>
          </p:nvPr>
        </p:nvSpPr>
        <p:spPr/>
        <p:txBody>
          <a:bodyPr/>
          <a:lstStyle/>
          <a:p>
            <a:r>
              <a:rPr lang="en-GB" spc="-50"/>
              <a:t>Conclusion</a:t>
            </a:r>
          </a:p>
        </p:txBody>
      </p:sp>
      <p:sp>
        <p:nvSpPr>
          <p:cNvPr id="13" name="Text Placeholder 12">
            <a:extLst>
              <a:ext uri="{FF2B5EF4-FFF2-40B4-BE49-F238E27FC236}">
                <a16:creationId xmlns:a16="http://schemas.microsoft.com/office/drawing/2014/main" id="{D0D0F8FD-BE5D-CB5E-9821-01B543515A26}"/>
              </a:ext>
            </a:extLst>
          </p:cNvPr>
          <p:cNvSpPr>
            <a:spLocks noGrp="1"/>
          </p:cNvSpPr>
          <p:nvPr>
            <p:ph type="body" sz="half" idx="21"/>
          </p:nvPr>
        </p:nvSpPr>
        <p:spPr/>
        <p:txBody>
          <a:bodyPr/>
          <a:lstStyle/>
          <a:p>
            <a:r>
              <a:rPr lang="en-GB"/>
              <a:t>25</a:t>
            </a:r>
          </a:p>
        </p:txBody>
      </p:sp>
      <p:cxnSp>
        <p:nvCxnSpPr>
          <p:cNvPr id="14" name="Straight Connector 13">
            <a:extLst>
              <a:ext uri="{FF2B5EF4-FFF2-40B4-BE49-F238E27FC236}">
                <a16:creationId xmlns:a16="http://schemas.microsoft.com/office/drawing/2014/main" id="{B1F27C33-50CD-CB05-A363-9B7F99D52163}"/>
              </a:ext>
            </a:extLst>
          </p:cNvPr>
          <p:cNvCxnSpPr>
            <a:cxnSpLocks/>
          </p:cNvCxnSpPr>
          <p:nvPr/>
        </p:nvCxnSpPr>
        <p:spPr>
          <a:xfrm>
            <a:off x="1272060" y="2890781"/>
            <a:ext cx="46296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6C045DD-13B5-3799-09F7-65B5278D8635}"/>
              </a:ext>
            </a:extLst>
          </p:cNvPr>
          <p:cNvCxnSpPr>
            <a:cxnSpLocks/>
          </p:cNvCxnSpPr>
          <p:nvPr/>
        </p:nvCxnSpPr>
        <p:spPr>
          <a:xfrm>
            <a:off x="1272060" y="3764105"/>
            <a:ext cx="46296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9A95AAA-13B7-52C4-C8E2-12217A5B2C07}"/>
              </a:ext>
            </a:extLst>
          </p:cNvPr>
          <p:cNvCxnSpPr>
            <a:cxnSpLocks/>
          </p:cNvCxnSpPr>
          <p:nvPr/>
        </p:nvCxnSpPr>
        <p:spPr>
          <a:xfrm>
            <a:off x="1272060" y="4637429"/>
            <a:ext cx="46296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3D7506-2DA8-28CC-C22C-306998F1A9B6}"/>
              </a:ext>
            </a:extLst>
          </p:cNvPr>
          <p:cNvCxnSpPr>
            <a:cxnSpLocks/>
          </p:cNvCxnSpPr>
          <p:nvPr/>
        </p:nvCxnSpPr>
        <p:spPr>
          <a:xfrm>
            <a:off x="1272060" y="5510753"/>
            <a:ext cx="46296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250701C-F47B-7DD6-12B1-2FEDDFBF60B9}"/>
              </a:ext>
            </a:extLst>
          </p:cNvPr>
          <p:cNvCxnSpPr>
            <a:cxnSpLocks/>
          </p:cNvCxnSpPr>
          <p:nvPr/>
        </p:nvCxnSpPr>
        <p:spPr>
          <a:xfrm>
            <a:off x="1272060" y="6384075"/>
            <a:ext cx="46296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Rounded Rectangle 24">
            <a:extLst>
              <a:ext uri="{FF2B5EF4-FFF2-40B4-BE49-F238E27FC236}">
                <a16:creationId xmlns:a16="http://schemas.microsoft.com/office/drawing/2014/main" id="{45BCF5E2-9320-3FA7-154F-973A87177250}"/>
              </a:ext>
            </a:extLst>
          </p:cNvPr>
          <p:cNvSpPr/>
          <p:nvPr/>
        </p:nvSpPr>
        <p:spPr>
          <a:xfrm>
            <a:off x="6393076" y="4330461"/>
            <a:ext cx="5891672" cy="2137228"/>
          </a:xfrm>
          <a:prstGeom prst="roundRect">
            <a:avLst>
              <a:gd name="adj" fmla="val 3553"/>
            </a:avLst>
          </a:prstGeom>
          <a:gradFill flip="none" rotWithShape="1">
            <a:gsLst>
              <a:gs pos="0">
                <a:schemeClr val="accent1">
                  <a:alpha val="76666"/>
                </a:schemeClr>
              </a:gs>
              <a:gs pos="100000">
                <a:schemeClr val="accent1">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74829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9E36B-651B-0C21-551E-546EEB3796BE}"/>
              </a:ext>
            </a:extLst>
          </p:cNvPr>
          <p:cNvSpPr>
            <a:spLocks noGrp="1"/>
          </p:cNvSpPr>
          <p:nvPr>
            <p:ph type="title"/>
          </p:nvPr>
        </p:nvSpPr>
        <p:spPr>
          <a:xfrm>
            <a:off x="1268907" y="597982"/>
            <a:ext cx="9654186" cy="2740441"/>
          </a:xfrm>
        </p:spPr>
        <p:txBody>
          <a:bodyPr>
            <a:noAutofit/>
          </a:bodyPr>
          <a:lstStyle/>
          <a:p>
            <a:pPr algn="ctr">
              <a:lnSpc>
                <a:spcPct val="80000"/>
              </a:lnSpc>
            </a:pPr>
            <a:r>
              <a:rPr lang="en-US" sz="12000"/>
              <a:t>Machine Learning Techniques</a:t>
            </a:r>
            <a:endParaRPr lang="en-GB" sz="12000"/>
          </a:p>
        </p:txBody>
      </p:sp>
      <p:pic>
        <p:nvPicPr>
          <p:cNvPr id="3" name="Picture 4">
            <a:extLst>
              <a:ext uri="{FF2B5EF4-FFF2-40B4-BE49-F238E27FC236}">
                <a16:creationId xmlns:a16="http://schemas.microsoft.com/office/drawing/2014/main" id="{496886D7-63FC-FBC7-098E-BF1DD475A65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FilmGrain trans="10000" grainSize="15"/>
                    </a14:imgEffect>
                    <a14:imgEffect>
                      <a14:brightnessContrast bright="6000" contrast="-50000"/>
                    </a14:imgEffect>
                  </a14:imgLayer>
                </a14:imgProps>
              </a:ext>
              <a:ext uri="{28A0092B-C50C-407E-A947-70E740481C1C}">
                <a14:useLocalDpi xmlns:a14="http://schemas.microsoft.com/office/drawing/2010/main" val="0"/>
              </a:ext>
            </a:extLst>
          </a:blip>
          <a:srcRect t="16392" b="7675"/>
          <a:stretch/>
        </p:blipFill>
        <p:spPr bwMode="auto">
          <a:xfrm>
            <a:off x="4156033" y="2762945"/>
            <a:ext cx="3297190" cy="3755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26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FC7986A-F74C-673A-19EB-81C366C20747}"/>
              </a:ext>
            </a:extLst>
          </p:cNvPr>
          <p:cNvSpPr/>
          <p:nvPr/>
        </p:nvSpPr>
        <p:spPr>
          <a:xfrm>
            <a:off x="6152943" y="250166"/>
            <a:ext cx="5854460" cy="6418053"/>
          </a:xfrm>
          <a:prstGeom prst="roundRect">
            <a:avLst>
              <a:gd name="adj" fmla="val 3699"/>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FDD5AF6D-B9DC-3E66-F0BD-872584C0BD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2" t="9450" r="2347" b="9385"/>
          <a:stretch/>
        </p:blipFill>
        <p:spPr bwMode="auto">
          <a:xfrm>
            <a:off x="6201998" y="914399"/>
            <a:ext cx="5769991" cy="485608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3CA42AA4-5FA6-02CB-C0F3-BCB29281302B}"/>
              </a:ext>
            </a:extLst>
          </p:cNvPr>
          <p:cNvSpPr/>
          <p:nvPr/>
        </p:nvSpPr>
        <p:spPr>
          <a:xfrm>
            <a:off x="2287924" y="5106429"/>
            <a:ext cx="816745" cy="353918"/>
          </a:xfrm>
          <a:prstGeom prst="roundRect">
            <a:avLst/>
          </a:prstGeom>
          <a:solidFill>
            <a:srgbClr val="F6F1E9">
              <a:alpha val="2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A91925A8-F9F5-511F-2EE5-2C25D0F1184B}"/>
              </a:ext>
            </a:extLst>
          </p:cNvPr>
          <p:cNvGrpSpPr/>
          <p:nvPr/>
        </p:nvGrpSpPr>
        <p:grpSpPr>
          <a:xfrm>
            <a:off x="241540" y="250166"/>
            <a:ext cx="5854460" cy="6418053"/>
            <a:chOff x="241540" y="250166"/>
            <a:chExt cx="5854460" cy="6418053"/>
          </a:xfrm>
        </p:grpSpPr>
        <p:sp>
          <p:nvSpPr>
            <p:cNvPr id="4" name="Rectangle: Rounded Corners 3">
              <a:extLst>
                <a:ext uri="{FF2B5EF4-FFF2-40B4-BE49-F238E27FC236}">
                  <a16:creationId xmlns:a16="http://schemas.microsoft.com/office/drawing/2014/main" id="{C1E1D7A7-2732-412F-C856-DE8C034DA483}"/>
                </a:ext>
              </a:extLst>
            </p:cNvPr>
            <p:cNvSpPr/>
            <p:nvPr/>
          </p:nvSpPr>
          <p:spPr>
            <a:xfrm>
              <a:off x="241540" y="250166"/>
              <a:ext cx="5854460" cy="6418053"/>
            </a:xfrm>
            <a:prstGeom prst="roundRect">
              <a:avLst>
                <a:gd name="adj" fmla="val 36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1899962A-C084-AAB1-554B-A03C7EB0DAEF}"/>
                </a:ext>
              </a:extLst>
            </p:cNvPr>
            <p:cNvSpPr txBox="1">
              <a:spLocks/>
            </p:cNvSpPr>
            <p:nvPr/>
          </p:nvSpPr>
          <p:spPr>
            <a:xfrm>
              <a:off x="628480" y="1750479"/>
              <a:ext cx="5023637" cy="42653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pPr marL="457200" indent="-457200" algn="just">
                <a:buFont typeface="Arial" panose="020B0604020202020204" pitchFamily="34" charset="0"/>
                <a:buChar char="•"/>
              </a:pPr>
              <a:r>
                <a:rPr lang="en-US" sz="2600" spc="-50">
                  <a:solidFill>
                    <a:schemeClr val="accent6"/>
                  </a:solidFill>
                </a:rPr>
                <a:t>Extracted the MFCC, spectral centroid, spectral </a:t>
              </a:r>
              <a:r>
                <a:rPr lang="en-US" sz="2600" spc="-50" err="1">
                  <a:solidFill>
                    <a:schemeClr val="accent6"/>
                  </a:solidFill>
                </a:rPr>
                <a:t>rolloff</a:t>
              </a:r>
              <a:r>
                <a:rPr lang="en-US" sz="2600" spc="-50">
                  <a:solidFill>
                    <a:schemeClr val="accent6"/>
                  </a:solidFill>
                </a:rPr>
                <a:t> and zero-crossing rate for decision tree</a:t>
              </a:r>
            </a:p>
            <a:p>
              <a:pPr algn="just"/>
              <a:endParaRPr lang="en-US" sz="1200" spc="-50">
                <a:solidFill>
                  <a:schemeClr val="accent6"/>
                </a:solidFill>
              </a:endParaRPr>
            </a:p>
            <a:p>
              <a:pPr marL="457200" indent="-457200" algn="just">
                <a:buFont typeface="Arial" panose="020B0604020202020204" pitchFamily="34" charset="0"/>
                <a:buChar char="•"/>
              </a:pPr>
              <a:r>
                <a:rPr lang="en-US" sz="2600" spc="-50">
                  <a:solidFill>
                    <a:schemeClr val="accent6"/>
                  </a:solidFill>
                </a:rPr>
                <a:t>For tree of max depth 2, classification accuracy = 84.0% </a:t>
              </a:r>
            </a:p>
            <a:p>
              <a:pPr algn="just"/>
              <a:endParaRPr lang="en-US" sz="1200" spc="-50">
                <a:solidFill>
                  <a:schemeClr val="accent6"/>
                </a:solidFill>
              </a:endParaRPr>
            </a:p>
            <a:p>
              <a:pPr marL="457200" indent="-457200" algn="just">
                <a:buFont typeface="Arial" panose="020B0604020202020204" pitchFamily="34" charset="0"/>
                <a:buChar char="•"/>
              </a:pPr>
              <a:r>
                <a:rPr lang="en-US" sz="2600" spc="-50">
                  <a:solidFill>
                    <a:schemeClr val="accent6"/>
                  </a:solidFill>
                </a:rPr>
                <a:t>For tree of max depth 3, classification accuracy = 85.8%</a:t>
              </a:r>
            </a:p>
            <a:p>
              <a:pPr algn="just"/>
              <a:endParaRPr lang="en-US" sz="1200" spc="-50">
                <a:solidFill>
                  <a:schemeClr val="accent6"/>
                </a:solidFill>
              </a:endParaRPr>
            </a:p>
            <a:p>
              <a:pPr marL="457200" indent="-457200" algn="just">
                <a:buFont typeface="Arial" panose="020B0604020202020204" pitchFamily="34" charset="0"/>
                <a:buChar char="•"/>
              </a:pPr>
              <a:r>
                <a:rPr lang="en-US" sz="2600" spc="-50">
                  <a:solidFill>
                    <a:schemeClr val="accent6"/>
                  </a:solidFill>
                </a:rPr>
                <a:t>For tree of max depth 4, classification accuracy = 92.5%</a:t>
              </a:r>
              <a:endParaRPr lang="en-US" sz="100" spc="-50">
                <a:solidFill>
                  <a:schemeClr val="accent6"/>
                </a:solidFill>
              </a:endParaRPr>
            </a:p>
            <a:p>
              <a:pPr marL="457200" indent="-457200" algn="just">
                <a:buFont typeface="Arial" panose="020B0604020202020204" pitchFamily="34" charset="0"/>
                <a:buChar char="•"/>
              </a:pPr>
              <a:endParaRPr lang="en-US" sz="100" spc="-50">
                <a:solidFill>
                  <a:schemeClr val="accent6"/>
                </a:solidFill>
              </a:endParaRPr>
            </a:p>
          </p:txBody>
        </p:sp>
        <p:sp>
          <p:nvSpPr>
            <p:cNvPr id="25" name="Title 1">
              <a:extLst>
                <a:ext uri="{FF2B5EF4-FFF2-40B4-BE49-F238E27FC236}">
                  <a16:creationId xmlns:a16="http://schemas.microsoft.com/office/drawing/2014/main" id="{4E3698FF-D01C-423E-E665-9C29CC3C5E85}"/>
                </a:ext>
              </a:extLst>
            </p:cNvPr>
            <p:cNvSpPr txBox="1">
              <a:spLocks/>
            </p:cNvSpPr>
            <p:nvPr/>
          </p:nvSpPr>
          <p:spPr>
            <a:xfrm>
              <a:off x="910085" y="743950"/>
              <a:ext cx="4362474" cy="8512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pPr algn="ctr"/>
              <a:r>
                <a:rPr lang="en-US" sz="5400">
                  <a:solidFill>
                    <a:schemeClr val="accent6"/>
                  </a:solidFill>
                </a:rPr>
                <a:t>Classification Tree</a:t>
              </a:r>
              <a:endParaRPr lang="en-GB" sz="5400">
                <a:solidFill>
                  <a:schemeClr val="accent6"/>
                </a:solidFill>
              </a:endParaRPr>
            </a:p>
          </p:txBody>
        </p:sp>
      </p:grpSp>
      <p:grpSp>
        <p:nvGrpSpPr>
          <p:cNvPr id="12" name="Group 11">
            <a:extLst>
              <a:ext uri="{FF2B5EF4-FFF2-40B4-BE49-F238E27FC236}">
                <a16:creationId xmlns:a16="http://schemas.microsoft.com/office/drawing/2014/main" id="{2D736B79-6C52-77BB-496E-2548E60F29B8}"/>
              </a:ext>
            </a:extLst>
          </p:cNvPr>
          <p:cNvGrpSpPr/>
          <p:nvPr/>
        </p:nvGrpSpPr>
        <p:grpSpPr>
          <a:xfrm>
            <a:off x="18611850" y="219973"/>
            <a:ext cx="5854460" cy="6418053"/>
            <a:chOff x="18611850" y="219973"/>
            <a:chExt cx="5854460" cy="6418053"/>
          </a:xfrm>
        </p:grpSpPr>
        <p:sp>
          <p:nvSpPr>
            <p:cNvPr id="2" name="Rectangle: Rounded Corners 1">
              <a:extLst>
                <a:ext uri="{FF2B5EF4-FFF2-40B4-BE49-F238E27FC236}">
                  <a16:creationId xmlns:a16="http://schemas.microsoft.com/office/drawing/2014/main" id="{D42F2B7A-5584-7AAC-B7BB-28D39E0159C9}"/>
                </a:ext>
              </a:extLst>
            </p:cNvPr>
            <p:cNvSpPr/>
            <p:nvPr/>
          </p:nvSpPr>
          <p:spPr>
            <a:xfrm>
              <a:off x="18611850" y="219973"/>
              <a:ext cx="5854460" cy="6418053"/>
            </a:xfrm>
            <a:prstGeom prst="roundRect">
              <a:avLst>
                <a:gd name="adj" fmla="val 36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3">
              <a:extLst>
                <a:ext uri="{FF2B5EF4-FFF2-40B4-BE49-F238E27FC236}">
                  <a16:creationId xmlns:a16="http://schemas.microsoft.com/office/drawing/2014/main" id="{0586C2C2-7767-13AD-1547-956E5EFB8AAB}"/>
                </a:ext>
              </a:extLst>
            </p:cNvPr>
            <p:cNvSpPr txBox="1">
              <a:spLocks/>
            </p:cNvSpPr>
            <p:nvPr/>
          </p:nvSpPr>
          <p:spPr>
            <a:xfrm>
              <a:off x="18796278" y="1205818"/>
              <a:ext cx="5485603" cy="45067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100" baseline="0">
                  <a:solidFill>
                    <a:schemeClr val="tx1"/>
                  </a:solidFill>
                  <a:latin typeface="Instrument Serif"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100" baseline="0">
                  <a:solidFill>
                    <a:schemeClr val="tx1"/>
                  </a:solidFill>
                  <a:latin typeface="Instrument Serif"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100" baseline="0">
                  <a:solidFill>
                    <a:schemeClr val="tx1"/>
                  </a:solidFill>
                  <a:latin typeface="Instrument Serif"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tx1"/>
                  </a:solidFill>
                  <a:latin typeface="Instrument Serif"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tx1"/>
                  </a:solidFill>
                  <a:latin typeface="Instrument Serif"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ct val="0"/>
                </a:spcBef>
                <a:spcAft>
                  <a:spcPts val="2400"/>
                </a:spcAft>
              </a:pPr>
              <a:r>
                <a:rPr lang="en-GB" sz="2400" spc="-50">
                  <a:solidFill>
                    <a:srgbClr val="F6F1E9"/>
                  </a:solidFill>
                  <a:ea typeface="+mj-ea"/>
                </a:rPr>
                <a:t>Random Forest  operate by constructing multiple decision trees during training and outputs the consensus of these trees for prediction tasks</a:t>
              </a:r>
            </a:p>
            <a:p>
              <a:pPr marL="457200" indent="-457200">
                <a:spcBef>
                  <a:spcPct val="0"/>
                </a:spcBef>
                <a:spcAft>
                  <a:spcPts val="2400"/>
                </a:spcAft>
              </a:pPr>
              <a:r>
                <a:rPr lang="en-GB" sz="2400" spc="-50">
                  <a:solidFill>
                    <a:srgbClr val="F6F1E9"/>
                  </a:solidFill>
                  <a:ea typeface="+mj-ea"/>
                </a:rPr>
                <a:t>Each tree is trained on a different sample drawn with replacement from the training set to ensure diversity among the trees</a:t>
              </a:r>
            </a:p>
            <a:p>
              <a:pPr marL="457200" indent="-457200">
                <a:spcBef>
                  <a:spcPct val="0"/>
                </a:spcBef>
                <a:spcAft>
                  <a:spcPts val="2400"/>
                </a:spcAft>
              </a:pPr>
              <a:r>
                <a:rPr lang="en-GB" sz="2400" spc="-50">
                  <a:solidFill>
                    <a:srgbClr val="F6F1E9"/>
                  </a:solidFill>
                  <a:ea typeface="+mj-ea"/>
                </a:rPr>
                <a:t>During testing, each tree votes on a class and the average of the outputs across all trees is taken</a:t>
              </a:r>
            </a:p>
            <a:p>
              <a:pPr marL="457200" indent="-457200">
                <a:spcBef>
                  <a:spcPct val="0"/>
                </a:spcBef>
                <a:spcAft>
                  <a:spcPts val="2400"/>
                </a:spcAft>
              </a:pPr>
              <a:r>
                <a:rPr lang="en-GB" sz="2400" spc="-50">
                  <a:solidFill>
                    <a:srgbClr val="F6F1E9"/>
                  </a:solidFill>
                  <a:ea typeface="+mj-ea"/>
                </a:rPr>
                <a:t>Testing on </a:t>
              </a:r>
              <a:r>
                <a:rPr lang="en-GB" sz="2400" spc="-50" err="1">
                  <a:solidFill>
                    <a:srgbClr val="F6F1E9"/>
                  </a:solidFill>
                  <a:ea typeface="+mj-ea"/>
                </a:rPr>
                <a:t>MusicNet</a:t>
              </a:r>
              <a:r>
                <a:rPr lang="en-GB" sz="2400" spc="-50">
                  <a:solidFill>
                    <a:srgbClr val="F6F1E9"/>
                  </a:solidFill>
                  <a:ea typeface="+mj-ea"/>
                </a:rPr>
                <a:t> Data gave a high accuracy rate of  98.6% </a:t>
              </a:r>
            </a:p>
            <a:p>
              <a:pPr marL="457200" indent="-457200">
                <a:spcBef>
                  <a:spcPct val="0"/>
                </a:spcBef>
                <a:spcAft>
                  <a:spcPts val="2400"/>
                </a:spcAft>
              </a:pPr>
              <a:r>
                <a:rPr lang="en-GB" sz="2400" spc="-50">
                  <a:solidFill>
                    <a:srgbClr val="F6F1E9"/>
                  </a:solidFill>
                  <a:ea typeface="+mj-ea"/>
                </a:rPr>
                <a:t>Random Forest is an effective method for this instrument classification task</a:t>
              </a:r>
            </a:p>
          </p:txBody>
        </p:sp>
        <p:sp>
          <p:nvSpPr>
            <p:cNvPr id="7" name="Title 1">
              <a:extLst>
                <a:ext uri="{FF2B5EF4-FFF2-40B4-BE49-F238E27FC236}">
                  <a16:creationId xmlns:a16="http://schemas.microsoft.com/office/drawing/2014/main" id="{AFEABDB7-DCFC-27DD-8729-9CA7A8159442}"/>
                </a:ext>
              </a:extLst>
            </p:cNvPr>
            <p:cNvSpPr txBox="1">
              <a:spLocks/>
            </p:cNvSpPr>
            <p:nvPr/>
          </p:nvSpPr>
          <p:spPr>
            <a:xfrm>
              <a:off x="19689808" y="412482"/>
              <a:ext cx="3698544" cy="8512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pPr algn="ctr"/>
              <a:r>
                <a:rPr lang="en-US" sz="5400">
                  <a:solidFill>
                    <a:srgbClr val="F6F1E9"/>
                  </a:solidFill>
                </a:rPr>
                <a:t>Random Forest</a:t>
              </a:r>
              <a:endParaRPr lang="en-GB" sz="5400">
                <a:solidFill>
                  <a:srgbClr val="F6F1E9"/>
                </a:solidFill>
              </a:endParaRPr>
            </a:p>
          </p:txBody>
        </p:sp>
        <p:sp>
          <p:nvSpPr>
            <p:cNvPr id="9" name="Rectangle: Rounded Corners 2">
              <a:extLst>
                <a:ext uri="{FF2B5EF4-FFF2-40B4-BE49-F238E27FC236}">
                  <a16:creationId xmlns:a16="http://schemas.microsoft.com/office/drawing/2014/main" id="{467FA508-F508-EC2C-8063-4D39E065F708}"/>
                </a:ext>
              </a:extLst>
            </p:cNvPr>
            <p:cNvSpPr/>
            <p:nvPr/>
          </p:nvSpPr>
          <p:spPr>
            <a:xfrm>
              <a:off x="19907988" y="5041045"/>
              <a:ext cx="874749" cy="484685"/>
            </a:xfrm>
            <a:prstGeom prst="roundRect">
              <a:avLst/>
            </a:prstGeom>
            <a:solidFill>
              <a:srgbClr val="F6F1E9">
                <a:alpha val="2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9" descr="A graph of a violin&#10;&#10;Description automatically generated with medium confidence">
            <a:extLst>
              <a:ext uri="{FF2B5EF4-FFF2-40B4-BE49-F238E27FC236}">
                <a16:creationId xmlns:a16="http://schemas.microsoft.com/office/drawing/2014/main" id="{066DE897-583B-02BA-D6DE-4A1F7C530559}"/>
              </a:ext>
            </a:extLst>
          </p:cNvPr>
          <p:cNvPicPr>
            <a:picLocks noChangeAspect="1"/>
          </p:cNvPicPr>
          <p:nvPr/>
        </p:nvPicPr>
        <p:blipFill>
          <a:blip r:embed="rId4"/>
          <a:stretch>
            <a:fillRect/>
          </a:stretch>
        </p:blipFill>
        <p:spPr>
          <a:xfrm>
            <a:off x="12554011" y="838110"/>
            <a:ext cx="5873410" cy="5424677"/>
          </a:xfrm>
          <a:prstGeom prst="rect">
            <a:avLst/>
          </a:prstGeom>
        </p:spPr>
      </p:pic>
      <p:sp>
        <p:nvSpPr>
          <p:cNvPr id="13" name="Rectangle: Rounded Corners 2">
            <a:extLst>
              <a:ext uri="{FF2B5EF4-FFF2-40B4-BE49-F238E27FC236}">
                <a16:creationId xmlns:a16="http://schemas.microsoft.com/office/drawing/2014/main" id="{8575FBEA-CFC2-321A-9531-5ED4FD461DE7}"/>
              </a:ext>
            </a:extLst>
          </p:cNvPr>
          <p:cNvSpPr/>
          <p:nvPr/>
        </p:nvSpPr>
        <p:spPr>
          <a:xfrm>
            <a:off x="2344635" y="5097002"/>
            <a:ext cx="697584" cy="388794"/>
          </a:xfrm>
          <a:prstGeom prst="roundRect">
            <a:avLst/>
          </a:prstGeom>
          <a:solidFill>
            <a:srgbClr val="F6F1E9">
              <a:alpha val="2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1437604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980C1FAA-FBA9-8092-2E5F-F49DB7ACAAB5}"/>
              </a:ext>
            </a:extLst>
          </p:cNvPr>
          <p:cNvSpPr/>
          <p:nvPr/>
        </p:nvSpPr>
        <p:spPr>
          <a:xfrm>
            <a:off x="-6167392" y="250166"/>
            <a:ext cx="5854460" cy="6418053"/>
          </a:xfrm>
          <a:prstGeom prst="roundRect">
            <a:avLst>
              <a:gd name="adj" fmla="val 3699"/>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 name="Group 22">
            <a:extLst>
              <a:ext uri="{FF2B5EF4-FFF2-40B4-BE49-F238E27FC236}">
                <a16:creationId xmlns:a16="http://schemas.microsoft.com/office/drawing/2014/main" id="{6A0E5C4E-837F-3936-0518-E900E75D50B0}"/>
              </a:ext>
            </a:extLst>
          </p:cNvPr>
          <p:cNvGrpSpPr/>
          <p:nvPr/>
        </p:nvGrpSpPr>
        <p:grpSpPr>
          <a:xfrm>
            <a:off x="-12078795" y="250166"/>
            <a:ext cx="5854460" cy="6418053"/>
            <a:chOff x="-12078795" y="250166"/>
            <a:chExt cx="5854460" cy="6418053"/>
          </a:xfrm>
        </p:grpSpPr>
        <p:sp>
          <p:nvSpPr>
            <p:cNvPr id="10" name="Rectangle: Rounded Corners 9">
              <a:extLst>
                <a:ext uri="{FF2B5EF4-FFF2-40B4-BE49-F238E27FC236}">
                  <a16:creationId xmlns:a16="http://schemas.microsoft.com/office/drawing/2014/main" id="{67FF76BA-72A4-96A4-34E5-1D5B76C3F79A}"/>
                </a:ext>
              </a:extLst>
            </p:cNvPr>
            <p:cNvSpPr/>
            <p:nvPr/>
          </p:nvSpPr>
          <p:spPr>
            <a:xfrm>
              <a:off x="-12078795" y="250166"/>
              <a:ext cx="5854460" cy="6418053"/>
            </a:xfrm>
            <a:prstGeom prst="roundRect">
              <a:avLst>
                <a:gd name="adj" fmla="val 36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1">
              <a:extLst>
                <a:ext uri="{FF2B5EF4-FFF2-40B4-BE49-F238E27FC236}">
                  <a16:creationId xmlns:a16="http://schemas.microsoft.com/office/drawing/2014/main" id="{2C39748B-8C75-F2BD-ED2E-D32968C78E75}"/>
                </a:ext>
              </a:extLst>
            </p:cNvPr>
            <p:cNvSpPr txBox="1">
              <a:spLocks/>
            </p:cNvSpPr>
            <p:nvPr/>
          </p:nvSpPr>
          <p:spPr>
            <a:xfrm>
              <a:off x="-11691855" y="1750479"/>
              <a:ext cx="5023637" cy="42653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pPr marL="457200" indent="-457200" algn="just">
                <a:buFont typeface="Arial" panose="020B0604020202020204" pitchFamily="34" charset="0"/>
                <a:buChar char="•"/>
              </a:pPr>
              <a:r>
                <a:rPr lang="en-US" sz="2600" spc="-50">
                  <a:solidFill>
                    <a:schemeClr val="accent6"/>
                  </a:solidFill>
                </a:rPr>
                <a:t>Extracted the MFCC, spectral centroid, spectral </a:t>
              </a:r>
              <a:r>
                <a:rPr lang="en-US" sz="2600" spc="-50" err="1">
                  <a:solidFill>
                    <a:schemeClr val="accent6"/>
                  </a:solidFill>
                </a:rPr>
                <a:t>rolloff</a:t>
              </a:r>
              <a:r>
                <a:rPr lang="en-US" sz="2600" spc="-50">
                  <a:solidFill>
                    <a:schemeClr val="accent6"/>
                  </a:solidFill>
                </a:rPr>
                <a:t> and zero-crossing rate for decision tree</a:t>
              </a:r>
            </a:p>
            <a:p>
              <a:pPr algn="just"/>
              <a:endParaRPr lang="en-US" sz="1200" spc="-50">
                <a:solidFill>
                  <a:schemeClr val="accent6"/>
                </a:solidFill>
              </a:endParaRPr>
            </a:p>
            <a:p>
              <a:pPr marL="457200" indent="-457200" algn="just">
                <a:buFont typeface="Arial" panose="020B0604020202020204" pitchFamily="34" charset="0"/>
                <a:buChar char="•"/>
              </a:pPr>
              <a:r>
                <a:rPr lang="en-US" sz="2600" spc="-50">
                  <a:solidFill>
                    <a:schemeClr val="accent6"/>
                  </a:solidFill>
                </a:rPr>
                <a:t>For tree of max depth 2, classification accuracy = 84.0% </a:t>
              </a:r>
            </a:p>
            <a:p>
              <a:pPr algn="just"/>
              <a:endParaRPr lang="en-US" sz="1200" spc="-50">
                <a:solidFill>
                  <a:schemeClr val="accent6"/>
                </a:solidFill>
              </a:endParaRPr>
            </a:p>
            <a:p>
              <a:pPr marL="457200" indent="-457200" algn="just">
                <a:buFont typeface="Arial" panose="020B0604020202020204" pitchFamily="34" charset="0"/>
                <a:buChar char="•"/>
              </a:pPr>
              <a:r>
                <a:rPr lang="en-US" sz="2600" spc="-50">
                  <a:solidFill>
                    <a:schemeClr val="accent6"/>
                  </a:solidFill>
                </a:rPr>
                <a:t>For tree of max depth 3, classification accuracy = 85.8%</a:t>
              </a:r>
            </a:p>
            <a:p>
              <a:pPr algn="just"/>
              <a:endParaRPr lang="en-US" sz="1200" spc="-50">
                <a:solidFill>
                  <a:schemeClr val="accent6"/>
                </a:solidFill>
              </a:endParaRPr>
            </a:p>
            <a:p>
              <a:pPr marL="457200" indent="-457200" algn="just">
                <a:buFont typeface="Arial" panose="020B0604020202020204" pitchFamily="34" charset="0"/>
                <a:buChar char="•"/>
              </a:pPr>
              <a:r>
                <a:rPr lang="en-US" sz="2600" spc="-50">
                  <a:solidFill>
                    <a:schemeClr val="accent6"/>
                  </a:solidFill>
                </a:rPr>
                <a:t>For tree of max depth 4, classification accuracy = 92.5%</a:t>
              </a:r>
              <a:endParaRPr lang="en-US" sz="100" spc="-50">
                <a:solidFill>
                  <a:schemeClr val="accent6"/>
                </a:solidFill>
              </a:endParaRPr>
            </a:p>
            <a:p>
              <a:pPr marL="457200" indent="-457200" algn="just">
                <a:buFont typeface="Arial" panose="020B0604020202020204" pitchFamily="34" charset="0"/>
                <a:buChar char="•"/>
              </a:pPr>
              <a:endParaRPr lang="en-US" sz="100" spc="-50">
                <a:solidFill>
                  <a:schemeClr val="accent6"/>
                </a:solidFill>
              </a:endParaRPr>
            </a:p>
          </p:txBody>
        </p:sp>
        <p:sp>
          <p:nvSpPr>
            <p:cNvPr id="11" name="Title 1">
              <a:extLst>
                <a:ext uri="{FF2B5EF4-FFF2-40B4-BE49-F238E27FC236}">
                  <a16:creationId xmlns:a16="http://schemas.microsoft.com/office/drawing/2014/main" id="{00B8F2F2-DCEB-059A-78F0-E0FF772A52EC}"/>
                </a:ext>
              </a:extLst>
            </p:cNvPr>
            <p:cNvSpPr txBox="1">
              <a:spLocks/>
            </p:cNvSpPr>
            <p:nvPr/>
          </p:nvSpPr>
          <p:spPr>
            <a:xfrm>
              <a:off x="-11410250" y="743950"/>
              <a:ext cx="4362474" cy="8512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pPr algn="ctr"/>
              <a:r>
                <a:rPr lang="en-US" sz="5400">
                  <a:solidFill>
                    <a:schemeClr val="accent6"/>
                  </a:solidFill>
                </a:rPr>
                <a:t>Classification Tree</a:t>
              </a:r>
              <a:endParaRPr lang="en-GB" sz="5400">
                <a:solidFill>
                  <a:schemeClr val="accent6"/>
                </a:solidFill>
              </a:endParaRPr>
            </a:p>
          </p:txBody>
        </p:sp>
      </p:grpSp>
      <p:pic>
        <p:nvPicPr>
          <p:cNvPr id="12" name="Picture 2">
            <a:extLst>
              <a:ext uri="{FF2B5EF4-FFF2-40B4-BE49-F238E27FC236}">
                <a16:creationId xmlns:a16="http://schemas.microsoft.com/office/drawing/2014/main" id="{F2D4B5D9-0050-E403-B602-24FF12F43C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2" t="9450" r="2347" b="9385"/>
          <a:stretch/>
        </p:blipFill>
        <p:spPr bwMode="auto">
          <a:xfrm>
            <a:off x="-6118337" y="914399"/>
            <a:ext cx="5769991" cy="4856086"/>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EFFE1DBD-CBBA-09F0-C8C1-9896B258A4FC}"/>
              </a:ext>
            </a:extLst>
          </p:cNvPr>
          <p:cNvGrpSpPr/>
          <p:nvPr/>
        </p:nvGrpSpPr>
        <p:grpSpPr>
          <a:xfrm>
            <a:off x="6096000" y="219973"/>
            <a:ext cx="5854460" cy="6418053"/>
            <a:chOff x="6096000" y="219973"/>
            <a:chExt cx="5854460" cy="6418053"/>
          </a:xfrm>
        </p:grpSpPr>
        <p:sp>
          <p:nvSpPr>
            <p:cNvPr id="4" name="Rectangle: Rounded Corners 3">
              <a:extLst>
                <a:ext uri="{FF2B5EF4-FFF2-40B4-BE49-F238E27FC236}">
                  <a16:creationId xmlns:a16="http://schemas.microsoft.com/office/drawing/2014/main" id="{C1E1D7A7-2732-412F-C856-DE8C034DA483}"/>
                </a:ext>
              </a:extLst>
            </p:cNvPr>
            <p:cNvSpPr/>
            <p:nvPr/>
          </p:nvSpPr>
          <p:spPr>
            <a:xfrm>
              <a:off x="6096000" y="219973"/>
              <a:ext cx="5854460" cy="6418053"/>
            </a:xfrm>
            <a:prstGeom prst="roundRect">
              <a:avLst>
                <a:gd name="adj" fmla="val 36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3">
              <a:extLst>
                <a:ext uri="{FF2B5EF4-FFF2-40B4-BE49-F238E27FC236}">
                  <a16:creationId xmlns:a16="http://schemas.microsoft.com/office/drawing/2014/main" id="{8681257F-06DB-8B44-DA9F-006E46BA37B1}"/>
                </a:ext>
              </a:extLst>
            </p:cNvPr>
            <p:cNvSpPr txBox="1">
              <a:spLocks/>
            </p:cNvSpPr>
            <p:nvPr/>
          </p:nvSpPr>
          <p:spPr>
            <a:xfrm>
              <a:off x="6280428" y="1205818"/>
              <a:ext cx="5485603" cy="45067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100" baseline="0">
                  <a:solidFill>
                    <a:schemeClr val="tx1"/>
                  </a:solidFill>
                  <a:latin typeface="Instrument Serif"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100" baseline="0">
                  <a:solidFill>
                    <a:schemeClr val="tx1"/>
                  </a:solidFill>
                  <a:latin typeface="Instrument Serif"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100" baseline="0">
                  <a:solidFill>
                    <a:schemeClr val="tx1"/>
                  </a:solidFill>
                  <a:latin typeface="Instrument Serif"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tx1"/>
                  </a:solidFill>
                  <a:latin typeface="Instrument Serif"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tx1"/>
                  </a:solidFill>
                  <a:latin typeface="Instrument Serif"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ct val="0"/>
                </a:spcBef>
                <a:spcAft>
                  <a:spcPts val="2400"/>
                </a:spcAft>
              </a:pPr>
              <a:r>
                <a:rPr lang="en-GB" sz="2400" spc="-50">
                  <a:solidFill>
                    <a:srgbClr val="F6F1E9"/>
                  </a:solidFill>
                  <a:ea typeface="+mj-ea"/>
                </a:rPr>
                <a:t>Random Forest  operate by constructing multiple decision trees during training and outputs the consensus of these trees for prediction tasks</a:t>
              </a:r>
            </a:p>
            <a:p>
              <a:pPr marL="457200" indent="-457200">
                <a:spcBef>
                  <a:spcPct val="0"/>
                </a:spcBef>
                <a:spcAft>
                  <a:spcPts val="2400"/>
                </a:spcAft>
              </a:pPr>
              <a:r>
                <a:rPr lang="en-GB" sz="2400" spc="-50">
                  <a:solidFill>
                    <a:srgbClr val="F6F1E9"/>
                  </a:solidFill>
                  <a:ea typeface="+mj-ea"/>
                </a:rPr>
                <a:t>Each tree is trained on a different sample drawn with replacement from the training set to ensure diversity among the trees</a:t>
              </a:r>
            </a:p>
            <a:p>
              <a:pPr marL="457200" indent="-457200">
                <a:spcBef>
                  <a:spcPct val="0"/>
                </a:spcBef>
                <a:spcAft>
                  <a:spcPts val="2400"/>
                </a:spcAft>
              </a:pPr>
              <a:r>
                <a:rPr lang="en-GB" sz="2400" spc="-50">
                  <a:solidFill>
                    <a:srgbClr val="F6F1E9"/>
                  </a:solidFill>
                  <a:ea typeface="+mj-ea"/>
                </a:rPr>
                <a:t>During testing, each tree votes on a class and the average of the outputs across all trees is taken</a:t>
              </a:r>
            </a:p>
            <a:p>
              <a:pPr marL="457200" indent="-457200">
                <a:spcBef>
                  <a:spcPct val="0"/>
                </a:spcBef>
                <a:spcAft>
                  <a:spcPts val="2400"/>
                </a:spcAft>
              </a:pPr>
              <a:r>
                <a:rPr lang="en-GB" sz="2400" spc="-50">
                  <a:solidFill>
                    <a:srgbClr val="F6F1E9"/>
                  </a:solidFill>
                  <a:ea typeface="+mj-ea"/>
                </a:rPr>
                <a:t>Testing on </a:t>
              </a:r>
              <a:r>
                <a:rPr lang="en-GB" sz="2400" spc="-50" err="1">
                  <a:solidFill>
                    <a:srgbClr val="F6F1E9"/>
                  </a:solidFill>
                  <a:ea typeface="+mj-ea"/>
                </a:rPr>
                <a:t>MusicNet</a:t>
              </a:r>
              <a:r>
                <a:rPr lang="en-GB" sz="2400" spc="-50">
                  <a:solidFill>
                    <a:srgbClr val="F6F1E9"/>
                  </a:solidFill>
                  <a:ea typeface="+mj-ea"/>
                </a:rPr>
                <a:t> Data gave a high accuracy rate of  98.6% </a:t>
              </a:r>
            </a:p>
            <a:p>
              <a:pPr marL="457200" indent="-457200">
                <a:spcBef>
                  <a:spcPct val="0"/>
                </a:spcBef>
                <a:spcAft>
                  <a:spcPts val="2400"/>
                </a:spcAft>
              </a:pPr>
              <a:r>
                <a:rPr lang="en-GB" sz="2400" spc="-50">
                  <a:solidFill>
                    <a:srgbClr val="F6F1E9"/>
                  </a:solidFill>
                  <a:ea typeface="+mj-ea"/>
                </a:rPr>
                <a:t>Random Forest is an effective method for this instrument classification task</a:t>
              </a:r>
            </a:p>
          </p:txBody>
        </p:sp>
        <p:sp>
          <p:nvSpPr>
            <p:cNvPr id="18" name="Title 1">
              <a:extLst>
                <a:ext uri="{FF2B5EF4-FFF2-40B4-BE49-F238E27FC236}">
                  <a16:creationId xmlns:a16="http://schemas.microsoft.com/office/drawing/2014/main" id="{0C803A2B-317B-60DB-7B83-C6D2D87B8C6D}"/>
                </a:ext>
              </a:extLst>
            </p:cNvPr>
            <p:cNvSpPr txBox="1">
              <a:spLocks/>
            </p:cNvSpPr>
            <p:nvPr/>
          </p:nvSpPr>
          <p:spPr>
            <a:xfrm>
              <a:off x="7173958" y="412482"/>
              <a:ext cx="3698544" cy="8512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pPr algn="ctr"/>
              <a:r>
                <a:rPr lang="en-US" sz="5400">
                  <a:solidFill>
                    <a:srgbClr val="F6F1E9"/>
                  </a:solidFill>
                </a:rPr>
                <a:t>Random Forest</a:t>
              </a:r>
              <a:endParaRPr lang="en-GB" sz="5400">
                <a:solidFill>
                  <a:srgbClr val="F6F1E9"/>
                </a:solidFill>
              </a:endParaRPr>
            </a:p>
          </p:txBody>
        </p:sp>
        <p:sp>
          <p:nvSpPr>
            <p:cNvPr id="15" name="Rectangle: Rounded Corners 2">
              <a:extLst>
                <a:ext uri="{FF2B5EF4-FFF2-40B4-BE49-F238E27FC236}">
                  <a16:creationId xmlns:a16="http://schemas.microsoft.com/office/drawing/2014/main" id="{B63E338F-D17B-E7CE-C2DF-DB5CDA54611B}"/>
                </a:ext>
              </a:extLst>
            </p:cNvPr>
            <p:cNvSpPr/>
            <p:nvPr/>
          </p:nvSpPr>
          <p:spPr>
            <a:xfrm>
              <a:off x="7503737" y="5078754"/>
              <a:ext cx="697584" cy="388794"/>
            </a:xfrm>
            <a:prstGeom prst="roundRect">
              <a:avLst/>
            </a:prstGeom>
            <a:solidFill>
              <a:srgbClr val="F6F1E9">
                <a:alpha val="2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7" name="Picture 16" descr="A graph of a violin&#10;&#10;Description automatically generated with medium confidence">
            <a:extLst>
              <a:ext uri="{FF2B5EF4-FFF2-40B4-BE49-F238E27FC236}">
                <a16:creationId xmlns:a16="http://schemas.microsoft.com/office/drawing/2014/main" id="{499D2B71-E7DF-C493-85AB-9CCACEA52108}"/>
              </a:ext>
            </a:extLst>
          </p:cNvPr>
          <p:cNvPicPr>
            <a:picLocks noChangeAspect="1"/>
          </p:cNvPicPr>
          <p:nvPr/>
        </p:nvPicPr>
        <p:blipFill>
          <a:blip r:embed="rId4"/>
          <a:stretch>
            <a:fillRect/>
          </a:stretch>
        </p:blipFill>
        <p:spPr>
          <a:xfrm>
            <a:off x="38161" y="838110"/>
            <a:ext cx="5873410" cy="5424677"/>
          </a:xfrm>
          <a:prstGeom prst="rect">
            <a:avLst/>
          </a:prstGeom>
        </p:spPr>
      </p:pic>
      <p:grpSp>
        <p:nvGrpSpPr>
          <p:cNvPr id="22" name="Group 21">
            <a:extLst>
              <a:ext uri="{FF2B5EF4-FFF2-40B4-BE49-F238E27FC236}">
                <a16:creationId xmlns:a16="http://schemas.microsoft.com/office/drawing/2014/main" id="{DAFAEA40-7130-1FCD-7FB5-963D98E3A6EA}"/>
              </a:ext>
            </a:extLst>
          </p:cNvPr>
          <p:cNvGrpSpPr/>
          <p:nvPr/>
        </p:nvGrpSpPr>
        <p:grpSpPr>
          <a:xfrm>
            <a:off x="12795490" y="250166"/>
            <a:ext cx="5854460" cy="6418053"/>
            <a:chOff x="12795490" y="250166"/>
            <a:chExt cx="5854460" cy="6418053"/>
          </a:xfrm>
        </p:grpSpPr>
        <p:sp>
          <p:nvSpPr>
            <p:cNvPr id="2" name="Rectangle: Rounded Corners 1">
              <a:extLst>
                <a:ext uri="{FF2B5EF4-FFF2-40B4-BE49-F238E27FC236}">
                  <a16:creationId xmlns:a16="http://schemas.microsoft.com/office/drawing/2014/main" id="{FD10970B-7589-B92D-3222-FC9008F887E7}"/>
                </a:ext>
              </a:extLst>
            </p:cNvPr>
            <p:cNvSpPr/>
            <p:nvPr/>
          </p:nvSpPr>
          <p:spPr>
            <a:xfrm>
              <a:off x="12795490" y="250166"/>
              <a:ext cx="5854460" cy="6418053"/>
            </a:xfrm>
            <a:prstGeom prst="roundRect">
              <a:avLst>
                <a:gd name="adj" fmla="val 36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94C33731-1D28-7DDB-31D7-BB662BFF71CB}"/>
                </a:ext>
              </a:extLst>
            </p:cNvPr>
            <p:cNvSpPr/>
            <p:nvPr/>
          </p:nvSpPr>
          <p:spPr>
            <a:xfrm>
              <a:off x="15722720" y="4183253"/>
              <a:ext cx="874749" cy="484685"/>
            </a:xfrm>
            <a:prstGeom prst="roundRect">
              <a:avLst/>
            </a:prstGeom>
            <a:solidFill>
              <a:srgbClr val="F6F1E9">
                <a:alpha val="2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tle 1">
              <a:extLst>
                <a:ext uri="{FF2B5EF4-FFF2-40B4-BE49-F238E27FC236}">
                  <a16:creationId xmlns:a16="http://schemas.microsoft.com/office/drawing/2014/main" id="{74CE3F52-55DC-CF4C-7C79-4AC13911013C}"/>
                </a:ext>
              </a:extLst>
            </p:cNvPr>
            <p:cNvSpPr txBox="1">
              <a:spLocks/>
            </p:cNvSpPr>
            <p:nvPr/>
          </p:nvSpPr>
          <p:spPr>
            <a:xfrm>
              <a:off x="13922537" y="481179"/>
              <a:ext cx="3698544" cy="8512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pPr algn="ctr"/>
              <a:r>
                <a:rPr lang="en-US" sz="5400">
                  <a:solidFill>
                    <a:srgbClr val="F6F1E9"/>
                  </a:solidFill>
                </a:rPr>
                <a:t>Wav2Vec2</a:t>
              </a:r>
              <a:endParaRPr lang="en-GB" sz="5400">
                <a:solidFill>
                  <a:srgbClr val="F6F1E9"/>
                </a:solidFill>
              </a:endParaRPr>
            </a:p>
          </p:txBody>
        </p:sp>
        <p:sp>
          <p:nvSpPr>
            <p:cNvPr id="20" name="Title 1">
              <a:extLst>
                <a:ext uri="{FF2B5EF4-FFF2-40B4-BE49-F238E27FC236}">
                  <a16:creationId xmlns:a16="http://schemas.microsoft.com/office/drawing/2014/main" id="{4854BBBB-4745-9FEB-D648-E108974765E6}"/>
                </a:ext>
              </a:extLst>
            </p:cNvPr>
            <p:cNvSpPr txBox="1">
              <a:spLocks/>
            </p:cNvSpPr>
            <p:nvPr/>
          </p:nvSpPr>
          <p:spPr>
            <a:xfrm>
              <a:off x="13202990" y="1332435"/>
              <a:ext cx="5137638" cy="510477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pPr marL="457200" indent="-457200">
                <a:spcAft>
                  <a:spcPts val="2400"/>
                </a:spcAft>
                <a:buFont typeface="Arial" panose="020B0604020202020204" pitchFamily="34" charset="0"/>
                <a:buChar char="•"/>
              </a:pPr>
              <a:r>
                <a:rPr lang="en-US" sz="2400" spc="-50">
                  <a:solidFill>
                    <a:srgbClr val="F6F1E9"/>
                  </a:solidFill>
                </a:rPr>
                <a:t>Uses  CNN which serves as a feature encoder</a:t>
              </a:r>
            </a:p>
            <a:p>
              <a:pPr marL="457200" indent="-457200">
                <a:spcAft>
                  <a:spcPts val="2400"/>
                </a:spcAft>
                <a:buFont typeface="Arial" panose="020B0604020202020204" pitchFamily="34" charset="0"/>
                <a:buChar char="•"/>
              </a:pPr>
              <a:r>
                <a:rPr lang="en-US" sz="2400" spc="-50">
                  <a:solidFill>
                    <a:srgbClr val="F6F1E9"/>
                  </a:solidFill>
                </a:rPr>
                <a:t>Transformer’s attention mechanism is used to generate contextualized representation of the features</a:t>
              </a:r>
            </a:p>
            <a:p>
              <a:pPr marL="457200" indent="-457200">
                <a:spcAft>
                  <a:spcPts val="2400"/>
                </a:spcAft>
                <a:buFont typeface="Arial" panose="020B0604020202020204" pitchFamily="34" charset="0"/>
                <a:buChar char="•"/>
              </a:pPr>
              <a:r>
                <a:rPr lang="en-US" sz="2400" spc="-50">
                  <a:solidFill>
                    <a:srgbClr val="F6F1E9"/>
                  </a:solidFill>
                </a:rPr>
                <a:t>Pre-trained to understand human speech but is adapted to classify musical sound</a:t>
              </a:r>
            </a:p>
            <a:p>
              <a:pPr marL="457200" indent="-457200">
                <a:spcAft>
                  <a:spcPts val="2400"/>
                </a:spcAft>
                <a:buFont typeface="Arial" panose="020B0604020202020204" pitchFamily="34" charset="0"/>
                <a:buChar char="•"/>
              </a:pPr>
              <a:r>
                <a:rPr lang="en-US" sz="2400" spc="-50">
                  <a:solidFill>
                    <a:srgbClr val="F6F1E9"/>
                  </a:solidFill>
                </a:rPr>
                <a:t>Validation Accuracy: 99.85% </a:t>
              </a:r>
              <a:endParaRPr lang="en-GB" sz="2400" spc="-50">
                <a:solidFill>
                  <a:srgbClr val="F6F1E9"/>
                </a:solidFill>
              </a:endParaRPr>
            </a:p>
          </p:txBody>
        </p:sp>
      </p:grpSp>
      <p:pic>
        <p:nvPicPr>
          <p:cNvPr id="21" name="Picture 20">
            <a:extLst>
              <a:ext uri="{FF2B5EF4-FFF2-40B4-BE49-F238E27FC236}">
                <a16:creationId xmlns:a16="http://schemas.microsoft.com/office/drawing/2014/main" id="{12B676D4-98CE-02CB-D049-4D7ACB572BBA}"/>
              </a:ext>
            </a:extLst>
          </p:cNvPr>
          <p:cNvPicPr>
            <a:picLocks noChangeAspect="1"/>
          </p:cNvPicPr>
          <p:nvPr/>
        </p:nvPicPr>
        <p:blipFill>
          <a:blip r:embed="rId5"/>
          <a:stretch>
            <a:fillRect/>
          </a:stretch>
        </p:blipFill>
        <p:spPr>
          <a:xfrm>
            <a:off x="19622628" y="1477663"/>
            <a:ext cx="4105460" cy="4814315"/>
          </a:xfrm>
          <a:prstGeom prst="rect">
            <a:avLst/>
          </a:prstGeom>
        </p:spPr>
      </p:pic>
      <p:sp>
        <p:nvSpPr>
          <p:cNvPr id="25" name="Title 1">
            <a:extLst>
              <a:ext uri="{FF2B5EF4-FFF2-40B4-BE49-F238E27FC236}">
                <a16:creationId xmlns:a16="http://schemas.microsoft.com/office/drawing/2014/main" id="{63D04C39-0C5D-5A39-6F99-49382C68E21F}"/>
              </a:ext>
            </a:extLst>
          </p:cNvPr>
          <p:cNvSpPr txBox="1">
            <a:spLocks/>
          </p:cNvSpPr>
          <p:nvPr/>
        </p:nvSpPr>
        <p:spPr>
          <a:xfrm>
            <a:off x="18881478" y="481179"/>
            <a:ext cx="5854460" cy="8512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pPr algn="ctr"/>
            <a:r>
              <a:rPr lang="en-US" sz="5400">
                <a:solidFill>
                  <a:srgbClr val="3B5D46"/>
                </a:solidFill>
              </a:rPr>
              <a:t>Live Prediction</a:t>
            </a:r>
            <a:endParaRPr lang="en-GB" sz="5400">
              <a:solidFill>
                <a:srgbClr val="3B5D46"/>
              </a:solidFill>
            </a:endParaRPr>
          </a:p>
        </p:txBody>
      </p:sp>
    </p:spTree>
    <p:extLst>
      <p:ext uri="{BB962C8B-B14F-4D97-AF65-F5344CB8AC3E}">
        <p14:creationId xmlns:p14="http://schemas.microsoft.com/office/powerpoint/2010/main" val="552220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0F930E4-03C0-14C5-340B-0C2BA03F2E72}"/>
              </a:ext>
            </a:extLst>
          </p:cNvPr>
          <p:cNvGrpSpPr/>
          <p:nvPr/>
        </p:nvGrpSpPr>
        <p:grpSpPr>
          <a:xfrm>
            <a:off x="241540" y="250166"/>
            <a:ext cx="5854460" cy="6418053"/>
            <a:chOff x="241540" y="250166"/>
            <a:chExt cx="5854460" cy="6418053"/>
          </a:xfrm>
        </p:grpSpPr>
        <p:sp>
          <p:nvSpPr>
            <p:cNvPr id="4" name="Rectangle: Rounded Corners 3">
              <a:extLst>
                <a:ext uri="{FF2B5EF4-FFF2-40B4-BE49-F238E27FC236}">
                  <a16:creationId xmlns:a16="http://schemas.microsoft.com/office/drawing/2014/main" id="{C1E1D7A7-2732-412F-C856-DE8C034DA483}"/>
                </a:ext>
              </a:extLst>
            </p:cNvPr>
            <p:cNvSpPr/>
            <p:nvPr/>
          </p:nvSpPr>
          <p:spPr>
            <a:xfrm>
              <a:off x="241540" y="250166"/>
              <a:ext cx="5854460" cy="6418053"/>
            </a:xfrm>
            <a:prstGeom prst="roundRect">
              <a:avLst>
                <a:gd name="adj" fmla="val 36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Rounded Corners 2">
              <a:extLst>
                <a:ext uri="{FF2B5EF4-FFF2-40B4-BE49-F238E27FC236}">
                  <a16:creationId xmlns:a16="http://schemas.microsoft.com/office/drawing/2014/main" id="{93B1150E-4C58-FFC5-EB90-9BC9168231FA}"/>
                </a:ext>
              </a:extLst>
            </p:cNvPr>
            <p:cNvSpPr/>
            <p:nvPr/>
          </p:nvSpPr>
          <p:spPr>
            <a:xfrm>
              <a:off x="3168770" y="4183253"/>
              <a:ext cx="874749" cy="484685"/>
            </a:xfrm>
            <a:prstGeom prst="roundRect">
              <a:avLst/>
            </a:prstGeom>
            <a:solidFill>
              <a:srgbClr val="F6F1E9">
                <a:alpha val="2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F6F43930-4F5D-FF98-A7E2-EA3E9CB89A73}"/>
                </a:ext>
              </a:extLst>
            </p:cNvPr>
            <p:cNvSpPr txBox="1">
              <a:spLocks/>
            </p:cNvSpPr>
            <p:nvPr/>
          </p:nvSpPr>
          <p:spPr>
            <a:xfrm>
              <a:off x="1368587" y="481179"/>
              <a:ext cx="3698544" cy="8512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pPr algn="ctr"/>
              <a:r>
                <a:rPr lang="en-US" sz="5400">
                  <a:solidFill>
                    <a:srgbClr val="F6F1E9"/>
                  </a:solidFill>
                </a:rPr>
                <a:t>Wav2Vec2</a:t>
              </a:r>
              <a:endParaRPr lang="en-GB" sz="5400">
                <a:solidFill>
                  <a:srgbClr val="F6F1E9"/>
                </a:solidFill>
              </a:endParaRPr>
            </a:p>
          </p:txBody>
        </p:sp>
        <p:sp>
          <p:nvSpPr>
            <p:cNvPr id="8" name="Title 1">
              <a:extLst>
                <a:ext uri="{FF2B5EF4-FFF2-40B4-BE49-F238E27FC236}">
                  <a16:creationId xmlns:a16="http://schemas.microsoft.com/office/drawing/2014/main" id="{411F2A9F-3285-731D-E5D9-FB715B9D90EB}"/>
                </a:ext>
              </a:extLst>
            </p:cNvPr>
            <p:cNvSpPr txBox="1">
              <a:spLocks/>
            </p:cNvSpPr>
            <p:nvPr/>
          </p:nvSpPr>
          <p:spPr>
            <a:xfrm>
              <a:off x="649040" y="1332435"/>
              <a:ext cx="5137638" cy="510477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pPr marL="457200" indent="-457200">
                <a:spcAft>
                  <a:spcPts val="2400"/>
                </a:spcAft>
                <a:buFont typeface="Arial" panose="020B0604020202020204" pitchFamily="34" charset="0"/>
                <a:buChar char="•"/>
              </a:pPr>
              <a:r>
                <a:rPr lang="en-US" sz="2400" spc="-50">
                  <a:solidFill>
                    <a:srgbClr val="F6F1E9"/>
                  </a:solidFill>
                </a:rPr>
                <a:t>Uses  CNN which serves as a feature encoder</a:t>
              </a:r>
            </a:p>
            <a:p>
              <a:pPr marL="457200" indent="-457200">
                <a:spcAft>
                  <a:spcPts val="2400"/>
                </a:spcAft>
                <a:buFont typeface="Arial" panose="020B0604020202020204" pitchFamily="34" charset="0"/>
                <a:buChar char="•"/>
              </a:pPr>
              <a:r>
                <a:rPr lang="en-US" sz="2400" spc="-50">
                  <a:solidFill>
                    <a:srgbClr val="F6F1E9"/>
                  </a:solidFill>
                </a:rPr>
                <a:t>Transformer’s attention mechanism is used to generate contextualized representation of the features</a:t>
              </a:r>
            </a:p>
            <a:p>
              <a:pPr marL="457200" indent="-457200">
                <a:spcAft>
                  <a:spcPts val="2400"/>
                </a:spcAft>
                <a:buFont typeface="Arial" panose="020B0604020202020204" pitchFamily="34" charset="0"/>
                <a:buChar char="•"/>
              </a:pPr>
              <a:r>
                <a:rPr lang="en-US" sz="2400" spc="-50">
                  <a:solidFill>
                    <a:srgbClr val="F6F1E9"/>
                  </a:solidFill>
                </a:rPr>
                <a:t>Pre-trained to understand human speech but is adapted to classify musical sound</a:t>
              </a:r>
            </a:p>
            <a:p>
              <a:pPr marL="457200" indent="-457200">
                <a:spcAft>
                  <a:spcPts val="2400"/>
                </a:spcAft>
                <a:buFont typeface="Arial" panose="020B0604020202020204" pitchFamily="34" charset="0"/>
                <a:buChar char="•"/>
              </a:pPr>
              <a:r>
                <a:rPr lang="en-US" sz="2400" spc="-50">
                  <a:solidFill>
                    <a:srgbClr val="F6F1E9"/>
                  </a:solidFill>
                </a:rPr>
                <a:t>Validation Accuracy: 99.85% </a:t>
              </a:r>
              <a:endParaRPr lang="en-GB" sz="2400" spc="-50">
                <a:solidFill>
                  <a:srgbClr val="F6F1E9"/>
                </a:solidFill>
              </a:endParaRPr>
            </a:p>
          </p:txBody>
        </p:sp>
      </p:grpSp>
      <p:pic>
        <p:nvPicPr>
          <p:cNvPr id="22" name="Picture 21">
            <a:extLst>
              <a:ext uri="{FF2B5EF4-FFF2-40B4-BE49-F238E27FC236}">
                <a16:creationId xmlns:a16="http://schemas.microsoft.com/office/drawing/2014/main" id="{9C2830E4-9B9E-1D96-AB3A-FF512170CD80}"/>
              </a:ext>
            </a:extLst>
          </p:cNvPr>
          <p:cNvPicPr>
            <a:picLocks noChangeAspect="1"/>
          </p:cNvPicPr>
          <p:nvPr/>
        </p:nvPicPr>
        <p:blipFill>
          <a:blip r:embed="rId3"/>
          <a:stretch>
            <a:fillRect/>
          </a:stretch>
        </p:blipFill>
        <p:spPr>
          <a:xfrm>
            <a:off x="7068678" y="1477663"/>
            <a:ext cx="4105460" cy="4814315"/>
          </a:xfrm>
          <a:prstGeom prst="rect">
            <a:avLst/>
          </a:prstGeom>
        </p:spPr>
      </p:pic>
      <p:sp>
        <p:nvSpPr>
          <p:cNvPr id="23" name="Title 1">
            <a:extLst>
              <a:ext uri="{FF2B5EF4-FFF2-40B4-BE49-F238E27FC236}">
                <a16:creationId xmlns:a16="http://schemas.microsoft.com/office/drawing/2014/main" id="{582AA71D-B674-3671-6BD6-A3A87C7089A4}"/>
              </a:ext>
            </a:extLst>
          </p:cNvPr>
          <p:cNvSpPr txBox="1">
            <a:spLocks/>
          </p:cNvSpPr>
          <p:nvPr/>
        </p:nvSpPr>
        <p:spPr>
          <a:xfrm>
            <a:off x="6194178" y="481179"/>
            <a:ext cx="5854460" cy="8512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pPr algn="ctr"/>
            <a:r>
              <a:rPr lang="en-US" sz="5400">
                <a:solidFill>
                  <a:srgbClr val="3B5D46"/>
                </a:solidFill>
              </a:rPr>
              <a:t>Live Prediction</a:t>
            </a:r>
            <a:endParaRPr lang="en-GB" sz="5400">
              <a:solidFill>
                <a:srgbClr val="3B5D46"/>
              </a:solidFill>
            </a:endParaRPr>
          </a:p>
        </p:txBody>
      </p:sp>
      <p:grpSp>
        <p:nvGrpSpPr>
          <p:cNvPr id="30" name="Group 29">
            <a:extLst>
              <a:ext uri="{FF2B5EF4-FFF2-40B4-BE49-F238E27FC236}">
                <a16:creationId xmlns:a16="http://schemas.microsoft.com/office/drawing/2014/main" id="{634A91E1-2094-5130-E1CA-B2E05EE900FE}"/>
              </a:ext>
            </a:extLst>
          </p:cNvPr>
          <p:cNvGrpSpPr/>
          <p:nvPr/>
        </p:nvGrpSpPr>
        <p:grpSpPr>
          <a:xfrm>
            <a:off x="-6591300" y="219973"/>
            <a:ext cx="5854460" cy="6418053"/>
            <a:chOff x="-6591300" y="219973"/>
            <a:chExt cx="5854460" cy="6418053"/>
          </a:xfrm>
        </p:grpSpPr>
        <p:sp>
          <p:nvSpPr>
            <p:cNvPr id="24" name="Rectangle: Rounded Corners 23">
              <a:extLst>
                <a:ext uri="{FF2B5EF4-FFF2-40B4-BE49-F238E27FC236}">
                  <a16:creationId xmlns:a16="http://schemas.microsoft.com/office/drawing/2014/main" id="{AA2FD3A7-BB70-8B46-5CE4-FFEC7571808B}"/>
                </a:ext>
              </a:extLst>
            </p:cNvPr>
            <p:cNvSpPr/>
            <p:nvPr/>
          </p:nvSpPr>
          <p:spPr>
            <a:xfrm>
              <a:off x="-6591300" y="219973"/>
              <a:ext cx="5854460" cy="6418053"/>
            </a:xfrm>
            <a:prstGeom prst="roundRect">
              <a:avLst>
                <a:gd name="adj" fmla="val 36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3">
              <a:extLst>
                <a:ext uri="{FF2B5EF4-FFF2-40B4-BE49-F238E27FC236}">
                  <a16:creationId xmlns:a16="http://schemas.microsoft.com/office/drawing/2014/main" id="{5BAF572D-DCAE-83D7-2BEB-3C641336939D}"/>
                </a:ext>
              </a:extLst>
            </p:cNvPr>
            <p:cNvSpPr txBox="1">
              <a:spLocks/>
            </p:cNvSpPr>
            <p:nvPr/>
          </p:nvSpPr>
          <p:spPr>
            <a:xfrm>
              <a:off x="-6406872" y="1205818"/>
              <a:ext cx="5485603" cy="45067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100" baseline="0">
                  <a:solidFill>
                    <a:schemeClr val="tx1"/>
                  </a:solidFill>
                  <a:latin typeface="Instrument Serif"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100" baseline="0">
                  <a:solidFill>
                    <a:schemeClr val="tx1"/>
                  </a:solidFill>
                  <a:latin typeface="Instrument Serif"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100" baseline="0">
                  <a:solidFill>
                    <a:schemeClr val="tx1"/>
                  </a:solidFill>
                  <a:latin typeface="Instrument Serif"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tx1"/>
                  </a:solidFill>
                  <a:latin typeface="Instrument Serif"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tx1"/>
                  </a:solidFill>
                  <a:latin typeface="Instrument Serif"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ct val="0"/>
                </a:spcBef>
                <a:spcAft>
                  <a:spcPts val="2400"/>
                </a:spcAft>
              </a:pPr>
              <a:r>
                <a:rPr lang="en-GB" sz="2400" spc="-50">
                  <a:solidFill>
                    <a:srgbClr val="F6F1E9"/>
                  </a:solidFill>
                  <a:ea typeface="+mj-ea"/>
                </a:rPr>
                <a:t>Random Forest  operate by constructing multiple decision trees during training and outputs the consensus of these trees for prediction tasks</a:t>
              </a:r>
            </a:p>
            <a:p>
              <a:pPr marL="457200" indent="-457200">
                <a:spcBef>
                  <a:spcPct val="0"/>
                </a:spcBef>
                <a:spcAft>
                  <a:spcPts val="2400"/>
                </a:spcAft>
              </a:pPr>
              <a:r>
                <a:rPr lang="en-GB" sz="2400" spc="-50">
                  <a:solidFill>
                    <a:srgbClr val="F6F1E9"/>
                  </a:solidFill>
                  <a:ea typeface="+mj-ea"/>
                </a:rPr>
                <a:t>Each tree is trained on a different sample drawn with replacement from the training set to ensure diversity among the trees</a:t>
              </a:r>
            </a:p>
            <a:p>
              <a:pPr marL="457200" indent="-457200">
                <a:spcBef>
                  <a:spcPct val="0"/>
                </a:spcBef>
                <a:spcAft>
                  <a:spcPts val="2400"/>
                </a:spcAft>
              </a:pPr>
              <a:r>
                <a:rPr lang="en-GB" sz="2400" spc="-50">
                  <a:solidFill>
                    <a:srgbClr val="F6F1E9"/>
                  </a:solidFill>
                  <a:ea typeface="+mj-ea"/>
                </a:rPr>
                <a:t>During testing, each tree votes on a class and the average of the outputs across all trees is taken</a:t>
              </a:r>
            </a:p>
            <a:p>
              <a:pPr marL="457200" indent="-457200">
                <a:spcBef>
                  <a:spcPct val="0"/>
                </a:spcBef>
                <a:spcAft>
                  <a:spcPts val="2400"/>
                </a:spcAft>
              </a:pPr>
              <a:r>
                <a:rPr lang="en-GB" sz="2400" spc="-50">
                  <a:solidFill>
                    <a:srgbClr val="F6F1E9"/>
                  </a:solidFill>
                  <a:ea typeface="+mj-ea"/>
                </a:rPr>
                <a:t>Testing on </a:t>
              </a:r>
              <a:r>
                <a:rPr lang="en-GB" sz="2400" spc="-50" err="1">
                  <a:solidFill>
                    <a:srgbClr val="F6F1E9"/>
                  </a:solidFill>
                  <a:ea typeface="+mj-ea"/>
                </a:rPr>
                <a:t>MusicNet</a:t>
              </a:r>
              <a:r>
                <a:rPr lang="en-GB" sz="2400" spc="-50">
                  <a:solidFill>
                    <a:srgbClr val="F6F1E9"/>
                  </a:solidFill>
                  <a:ea typeface="+mj-ea"/>
                </a:rPr>
                <a:t> Data gave a high accuracy rate of  98.6% </a:t>
              </a:r>
            </a:p>
            <a:p>
              <a:pPr marL="457200" indent="-457200">
                <a:spcBef>
                  <a:spcPct val="0"/>
                </a:spcBef>
                <a:spcAft>
                  <a:spcPts val="2400"/>
                </a:spcAft>
              </a:pPr>
              <a:r>
                <a:rPr lang="en-GB" sz="2400" spc="-50">
                  <a:solidFill>
                    <a:srgbClr val="F6F1E9"/>
                  </a:solidFill>
                  <a:ea typeface="+mj-ea"/>
                </a:rPr>
                <a:t>Random Forest is an effective method for this instrument classification task</a:t>
              </a:r>
            </a:p>
          </p:txBody>
        </p:sp>
        <p:sp>
          <p:nvSpPr>
            <p:cNvPr id="26" name="Title 1">
              <a:extLst>
                <a:ext uri="{FF2B5EF4-FFF2-40B4-BE49-F238E27FC236}">
                  <a16:creationId xmlns:a16="http://schemas.microsoft.com/office/drawing/2014/main" id="{1153C917-6635-1713-6CC4-C104EC4C9EDE}"/>
                </a:ext>
              </a:extLst>
            </p:cNvPr>
            <p:cNvSpPr txBox="1">
              <a:spLocks/>
            </p:cNvSpPr>
            <p:nvPr/>
          </p:nvSpPr>
          <p:spPr>
            <a:xfrm>
              <a:off x="-5513342" y="412482"/>
              <a:ext cx="3698544" cy="8512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pPr algn="ctr"/>
              <a:r>
                <a:rPr lang="en-US" sz="5400">
                  <a:solidFill>
                    <a:srgbClr val="F6F1E9"/>
                  </a:solidFill>
                </a:rPr>
                <a:t>Random Forest</a:t>
              </a:r>
              <a:endParaRPr lang="en-GB" sz="5400">
                <a:solidFill>
                  <a:srgbClr val="F6F1E9"/>
                </a:solidFill>
              </a:endParaRPr>
            </a:p>
          </p:txBody>
        </p:sp>
        <p:sp>
          <p:nvSpPr>
            <p:cNvPr id="27" name="Rectangle: Rounded Corners 2">
              <a:extLst>
                <a:ext uri="{FF2B5EF4-FFF2-40B4-BE49-F238E27FC236}">
                  <a16:creationId xmlns:a16="http://schemas.microsoft.com/office/drawing/2014/main" id="{A1909E8E-7B35-E2BF-2BA2-17D53FC100AA}"/>
                </a:ext>
              </a:extLst>
            </p:cNvPr>
            <p:cNvSpPr/>
            <p:nvPr/>
          </p:nvSpPr>
          <p:spPr>
            <a:xfrm>
              <a:off x="-5295162" y="5041045"/>
              <a:ext cx="874749" cy="484685"/>
            </a:xfrm>
            <a:prstGeom prst="roundRect">
              <a:avLst/>
            </a:prstGeom>
            <a:solidFill>
              <a:srgbClr val="F6F1E9">
                <a:alpha val="2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8" name="Picture 27" descr="A graph of a violin&#10;&#10;Description automatically generated with medium confidence">
            <a:extLst>
              <a:ext uri="{FF2B5EF4-FFF2-40B4-BE49-F238E27FC236}">
                <a16:creationId xmlns:a16="http://schemas.microsoft.com/office/drawing/2014/main" id="{D2AEE13B-B721-E9E0-E5CB-41F0D7E1F961}"/>
              </a:ext>
            </a:extLst>
          </p:cNvPr>
          <p:cNvPicPr>
            <a:picLocks noChangeAspect="1"/>
          </p:cNvPicPr>
          <p:nvPr/>
        </p:nvPicPr>
        <p:blipFill>
          <a:blip r:embed="rId4"/>
          <a:stretch>
            <a:fillRect/>
          </a:stretch>
        </p:blipFill>
        <p:spPr>
          <a:xfrm>
            <a:off x="-12649139" y="838110"/>
            <a:ext cx="5873410" cy="5424677"/>
          </a:xfrm>
          <a:prstGeom prst="rect">
            <a:avLst/>
          </a:prstGeom>
        </p:spPr>
      </p:pic>
    </p:spTree>
    <p:extLst>
      <p:ext uri="{BB962C8B-B14F-4D97-AF65-F5344CB8AC3E}">
        <p14:creationId xmlns:p14="http://schemas.microsoft.com/office/powerpoint/2010/main" val="3890332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8C40093F-2C76-6345-553F-6796484CA10B}"/>
              </a:ext>
            </a:extLst>
          </p:cNvPr>
          <p:cNvPicPr>
            <a:picLocks noGrp="1" noChangeAspect="1"/>
          </p:cNvPicPr>
          <p:nvPr>
            <p:ph type="pic" idx="1"/>
          </p:nvPr>
        </p:nvPicPr>
        <p:blipFill rotWithShape="1">
          <a:blip r:embed="rId3"/>
          <a:srcRect l="8839" t="6557" r="2282"/>
          <a:stretch/>
        </p:blipFill>
        <p:spPr>
          <a:xfrm>
            <a:off x="282575" y="255588"/>
            <a:ext cx="5551488" cy="6346825"/>
          </a:xfrm>
          <a:ln w="19050">
            <a:solidFill>
              <a:schemeClr val="accent1"/>
            </a:solidFill>
          </a:ln>
        </p:spPr>
      </p:pic>
      <p:sp>
        <p:nvSpPr>
          <p:cNvPr id="25" name="Rounded Rectangle 24">
            <a:extLst>
              <a:ext uri="{FF2B5EF4-FFF2-40B4-BE49-F238E27FC236}">
                <a16:creationId xmlns:a16="http://schemas.microsoft.com/office/drawing/2014/main" id="{76378CA5-9AAC-3EDE-702A-D6549FCD93F3}"/>
              </a:ext>
            </a:extLst>
          </p:cNvPr>
          <p:cNvSpPr/>
          <p:nvPr/>
        </p:nvSpPr>
        <p:spPr>
          <a:xfrm>
            <a:off x="291560" y="2067139"/>
            <a:ext cx="5551868" cy="4534892"/>
          </a:xfrm>
          <a:prstGeom prst="roundRect">
            <a:avLst>
              <a:gd name="adj" fmla="val 3553"/>
            </a:avLst>
          </a:prstGeom>
          <a:gradFill flip="none" rotWithShape="1">
            <a:gsLst>
              <a:gs pos="0">
                <a:schemeClr val="accent1">
                  <a:alpha val="76666"/>
                </a:schemeClr>
              </a:gs>
              <a:gs pos="100000">
                <a:schemeClr val="accent1">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1FC8FD97-002B-8992-5FD1-AAB528A15E29}"/>
              </a:ext>
            </a:extLst>
          </p:cNvPr>
          <p:cNvSpPr>
            <a:spLocks noGrp="1"/>
          </p:cNvSpPr>
          <p:nvPr>
            <p:ph type="title"/>
          </p:nvPr>
        </p:nvSpPr>
        <p:spPr>
          <a:xfrm>
            <a:off x="412719" y="5674689"/>
            <a:ext cx="5291200" cy="927342"/>
          </a:xfrm>
        </p:spPr>
        <p:txBody>
          <a:bodyPr/>
          <a:lstStyle/>
          <a:p>
            <a:r>
              <a:rPr lang="en-GB"/>
              <a:t>Conclusion</a:t>
            </a:r>
          </a:p>
        </p:txBody>
      </p:sp>
      <p:sp>
        <p:nvSpPr>
          <p:cNvPr id="92" name="Rectangle 91">
            <a:extLst>
              <a:ext uri="{FF2B5EF4-FFF2-40B4-BE49-F238E27FC236}">
                <a16:creationId xmlns:a16="http://schemas.microsoft.com/office/drawing/2014/main" id="{D26BE961-83EB-46E3-311E-8056F677D537}"/>
              </a:ext>
            </a:extLst>
          </p:cNvPr>
          <p:cNvSpPr/>
          <p:nvPr/>
        </p:nvSpPr>
        <p:spPr>
          <a:xfrm>
            <a:off x="6165153" y="255588"/>
            <a:ext cx="6026847" cy="6858000"/>
          </a:xfrm>
          <a:prstGeom prst="rect">
            <a:avLst/>
          </a:prstGeom>
          <a:solidFill>
            <a:srgbClr val="F6F1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spcAft>
                <a:spcPts val="2400"/>
              </a:spcAft>
              <a:buFont typeface="Arial" panose="020B0604020202020204" pitchFamily="34" charset="0"/>
              <a:buChar char="•"/>
            </a:pPr>
            <a:endParaRPr lang="en-GB">
              <a:solidFill>
                <a:srgbClr val="3B5D46"/>
              </a:solidFill>
            </a:endParaRPr>
          </a:p>
          <a:p>
            <a:pPr algn="ctr"/>
            <a:endParaRPr lang="en-SG"/>
          </a:p>
        </p:txBody>
      </p:sp>
      <p:graphicFrame>
        <p:nvGraphicFramePr>
          <p:cNvPr id="93" name="Table 92">
            <a:extLst>
              <a:ext uri="{FF2B5EF4-FFF2-40B4-BE49-F238E27FC236}">
                <a16:creationId xmlns:a16="http://schemas.microsoft.com/office/drawing/2014/main" id="{DDA7CD92-EB08-BEAE-EE6C-542195D886FF}"/>
              </a:ext>
            </a:extLst>
          </p:cNvPr>
          <p:cNvGraphicFramePr>
            <a:graphicFrameLocks noGrp="1"/>
          </p:cNvGraphicFramePr>
          <p:nvPr>
            <p:extLst>
              <p:ext uri="{D42A27DB-BD31-4B8C-83A1-F6EECF244321}">
                <p14:modId xmlns:p14="http://schemas.microsoft.com/office/powerpoint/2010/main" val="4055523140"/>
              </p:ext>
            </p:extLst>
          </p:nvPr>
        </p:nvGraphicFramePr>
        <p:xfrm>
          <a:off x="6503499" y="583779"/>
          <a:ext cx="5137642" cy="1483360"/>
        </p:xfrm>
        <a:graphic>
          <a:graphicData uri="http://schemas.openxmlformats.org/drawingml/2006/table">
            <a:tbl>
              <a:tblPr firstRow="1" bandRow="1">
                <a:tableStyleId>{5C22544A-7EE6-4342-B048-85BDC9FD1C3A}</a:tableStyleId>
              </a:tblPr>
              <a:tblGrid>
                <a:gridCol w="2568821">
                  <a:extLst>
                    <a:ext uri="{9D8B030D-6E8A-4147-A177-3AD203B41FA5}">
                      <a16:colId xmlns:a16="http://schemas.microsoft.com/office/drawing/2014/main" val="84892378"/>
                    </a:ext>
                  </a:extLst>
                </a:gridCol>
                <a:gridCol w="2568821">
                  <a:extLst>
                    <a:ext uri="{9D8B030D-6E8A-4147-A177-3AD203B41FA5}">
                      <a16:colId xmlns:a16="http://schemas.microsoft.com/office/drawing/2014/main" val="3222582318"/>
                    </a:ext>
                  </a:extLst>
                </a:gridCol>
              </a:tblGrid>
              <a:tr h="370840">
                <a:tc>
                  <a:txBody>
                    <a:bodyPr/>
                    <a:lstStyle/>
                    <a:p>
                      <a:pPr algn="ctr"/>
                      <a:r>
                        <a:rPr lang="en-SG">
                          <a:latin typeface="Instrument Serif" panose="020B0604020202020204" charset="0"/>
                        </a:rPr>
                        <a:t>Model</a:t>
                      </a:r>
                    </a:p>
                  </a:txBody>
                  <a:tcPr/>
                </a:tc>
                <a:tc>
                  <a:txBody>
                    <a:bodyPr/>
                    <a:lstStyle/>
                    <a:p>
                      <a:pPr algn="ctr"/>
                      <a:r>
                        <a:rPr lang="en-SG">
                          <a:latin typeface="Instrument Serif" panose="020B0604020202020204" charset="0"/>
                        </a:rPr>
                        <a:t>Validation Accuracy (%)</a:t>
                      </a:r>
                    </a:p>
                  </a:txBody>
                  <a:tcPr/>
                </a:tc>
                <a:extLst>
                  <a:ext uri="{0D108BD9-81ED-4DB2-BD59-A6C34878D82A}">
                    <a16:rowId xmlns:a16="http://schemas.microsoft.com/office/drawing/2014/main" val="3985171715"/>
                  </a:ext>
                </a:extLst>
              </a:tr>
              <a:tr h="370840">
                <a:tc>
                  <a:txBody>
                    <a:bodyPr/>
                    <a:lstStyle/>
                    <a:p>
                      <a:pPr algn="ctr"/>
                      <a:r>
                        <a:rPr lang="en-SG">
                          <a:latin typeface="Instrument Serif" panose="020B0604020202020204" charset="0"/>
                        </a:rPr>
                        <a:t>Classification Tree</a:t>
                      </a:r>
                    </a:p>
                  </a:txBody>
                  <a:tcPr/>
                </a:tc>
                <a:tc>
                  <a:txBody>
                    <a:bodyPr/>
                    <a:lstStyle/>
                    <a:p>
                      <a:pPr algn="ctr"/>
                      <a:r>
                        <a:rPr lang="en-SG">
                          <a:latin typeface="Instrument Serif" panose="020B0604020202020204" charset="0"/>
                        </a:rPr>
                        <a:t>94.07</a:t>
                      </a:r>
                    </a:p>
                  </a:txBody>
                  <a:tcPr/>
                </a:tc>
                <a:extLst>
                  <a:ext uri="{0D108BD9-81ED-4DB2-BD59-A6C34878D82A}">
                    <a16:rowId xmlns:a16="http://schemas.microsoft.com/office/drawing/2014/main" val="2486400605"/>
                  </a:ext>
                </a:extLst>
              </a:tr>
              <a:tr h="370840">
                <a:tc>
                  <a:txBody>
                    <a:bodyPr/>
                    <a:lstStyle/>
                    <a:p>
                      <a:pPr algn="ctr"/>
                      <a:r>
                        <a:rPr lang="en-SG">
                          <a:latin typeface="Instrument Serif" panose="020B0604020202020204" charset="0"/>
                        </a:rPr>
                        <a:t>Random Forest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a:latin typeface="Instrument Serif" panose="020B0604020202020204" charset="0"/>
                        </a:rPr>
                        <a:t>98.60</a:t>
                      </a:r>
                    </a:p>
                  </a:txBody>
                  <a:tcPr/>
                </a:tc>
                <a:extLst>
                  <a:ext uri="{0D108BD9-81ED-4DB2-BD59-A6C34878D82A}">
                    <a16:rowId xmlns:a16="http://schemas.microsoft.com/office/drawing/2014/main" val="2147608466"/>
                  </a:ext>
                </a:extLst>
              </a:tr>
              <a:tr h="370840">
                <a:tc>
                  <a:txBody>
                    <a:bodyPr/>
                    <a:lstStyle/>
                    <a:p>
                      <a:pPr algn="ctr"/>
                      <a:r>
                        <a:rPr lang="en-SG">
                          <a:latin typeface="Instrument Serif" panose="020B0604020202020204" charset="0"/>
                        </a:rPr>
                        <a:t>Wav2Vec2</a:t>
                      </a:r>
                    </a:p>
                  </a:txBody>
                  <a:tcPr/>
                </a:tc>
                <a:tc>
                  <a:txBody>
                    <a:bodyPr/>
                    <a:lstStyle/>
                    <a:p>
                      <a:pPr algn="ctr"/>
                      <a:r>
                        <a:rPr lang="en-SG">
                          <a:latin typeface="Instrument Serif" panose="020B0604020202020204" charset="0"/>
                        </a:rPr>
                        <a:t>99.85</a:t>
                      </a:r>
                    </a:p>
                  </a:txBody>
                  <a:tcPr/>
                </a:tc>
                <a:extLst>
                  <a:ext uri="{0D108BD9-81ED-4DB2-BD59-A6C34878D82A}">
                    <a16:rowId xmlns:a16="http://schemas.microsoft.com/office/drawing/2014/main" val="2532816125"/>
                  </a:ext>
                </a:extLst>
              </a:tr>
            </a:tbl>
          </a:graphicData>
        </a:graphic>
      </p:graphicFrame>
      <p:sp>
        <p:nvSpPr>
          <p:cNvPr id="95" name="Title 1">
            <a:extLst>
              <a:ext uri="{FF2B5EF4-FFF2-40B4-BE49-F238E27FC236}">
                <a16:creationId xmlns:a16="http://schemas.microsoft.com/office/drawing/2014/main" id="{29E6EADD-EF58-B5DB-E99E-C64B13D1BAB2}"/>
              </a:ext>
            </a:extLst>
          </p:cNvPr>
          <p:cNvSpPr txBox="1">
            <a:spLocks/>
          </p:cNvSpPr>
          <p:nvPr/>
        </p:nvSpPr>
        <p:spPr>
          <a:xfrm>
            <a:off x="6503499" y="2427776"/>
            <a:ext cx="5137638" cy="420875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8800" b="0" i="0" kern="1200" spc="-150">
                <a:solidFill>
                  <a:schemeClr val="tx1"/>
                </a:solidFill>
                <a:latin typeface="Instrument Serif" pitchFamily="2" charset="0"/>
                <a:ea typeface="+mj-ea"/>
                <a:cs typeface="Arial" panose="020B0604020202020204" pitchFamily="34" charset="0"/>
              </a:defRPr>
            </a:lvl1pPr>
          </a:lstStyle>
          <a:p>
            <a:pPr marL="457200" indent="-457200">
              <a:spcAft>
                <a:spcPts val="2400"/>
              </a:spcAft>
              <a:buFont typeface="Arial" panose="020B0604020202020204" pitchFamily="34" charset="0"/>
              <a:buChar char="•"/>
            </a:pPr>
            <a:r>
              <a:rPr lang="en-GB" sz="3200" spc="-50">
                <a:solidFill>
                  <a:srgbClr val="3B5D46"/>
                </a:solidFill>
              </a:rPr>
              <a:t>Wav2Vec2 produced the highest accuracy model</a:t>
            </a:r>
          </a:p>
          <a:p>
            <a:pPr marL="457200" indent="-457200">
              <a:spcAft>
                <a:spcPts val="2400"/>
              </a:spcAft>
              <a:buFont typeface="Arial" panose="020B0604020202020204" pitchFamily="34" charset="0"/>
              <a:buChar char="•"/>
            </a:pPr>
            <a:r>
              <a:rPr lang="en-GB" sz="3200" spc="-50">
                <a:solidFill>
                  <a:srgbClr val="3B5D46"/>
                </a:solidFill>
              </a:rPr>
              <a:t>Classification Tree and Random Forest require simple machine learning methods</a:t>
            </a:r>
          </a:p>
          <a:p>
            <a:pPr marL="457200" indent="-457200">
              <a:spcAft>
                <a:spcPts val="2400"/>
              </a:spcAft>
              <a:buFont typeface="Arial" panose="020B0604020202020204" pitchFamily="34" charset="0"/>
              <a:buChar char="•"/>
            </a:pPr>
            <a:r>
              <a:rPr lang="en-US" sz="3200" spc="-50">
                <a:solidFill>
                  <a:srgbClr val="3B5D46"/>
                </a:solidFill>
              </a:rPr>
              <a:t>Wav2Vec2 takes a longer time to classify the audio recording</a:t>
            </a:r>
          </a:p>
          <a:p>
            <a:pPr marL="457200" indent="-457200">
              <a:spcAft>
                <a:spcPts val="2400"/>
              </a:spcAft>
              <a:buFont typeface="Arial" panose="020B0604020202020204" pitchFamily="34" charset="0"/>
              <a:buChar char="•"/>
            </a:pPr>
            <a:endParaRPr lang="en-GB" sz="3200" spc="-50">
              <a:solidFill>
                <a:srgbClr val="3B5D46"/>
              </a:solidFill>
            </a:endParaRPr>
          </a:p>
        </p:txBody>
      </p:sp>
    </p:spTree>
    <p:extLst>
      <p:ext uri="{BB962C8B-B14F-4D97-AF65-F5344CB8AC3E}">
        <p14:creationId xmlns:p14="http://schemas.microsoft.com/office/powerpoint/2010/main" val="2248135779"/>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3714E-B161-C6CD-9A1A-140B0AB717C9}"/>
              </a:ext>
            </a:extLst>
          </p:cNvPr>
          <p:cNvSpPr>
            <a:spLocks noGrp="1"/>
          </p:cNvSpPr>
          <p:nvPr>
            <p:ph type="title"/>
          </p:nvPr>
        </p:nvSpPr>
        <p:spPr>
          <a:xfrm>
            <a:off x="550863" y="575890"/>
            <a:ext cx="10515600" cy="1325563"/>
          </a:xfrm>
        </p:spPr>
        <p:txBody>
          <a:bodyPr anchor="t">
            <a:noAutofit/>
          </a:bodyPr>
          <a:lstStyle/>
          <a:p>
            <a:pPr>
              <a:lnSpc>
                <a:spcPct val="70000"/>
              </a:lnSpc>
            </a:pPr>
            <a:r>
              <a:rPr lang="en-GB" sz="8000"/>
              <a:t>Motivations</a:t>
            </a:r>
          </a:p>
        </p:txBody>
      </p:sp>
      <p:sp>
        <p:nvSpPr>
          <p:cNvPr id="3" name="Text Placeholder 2">
            <a:extLst>
              <a:ext uri="{FF2B5EF4-FFF2-40B4-BE49-F238E27FC236}">
                <a16:creationId xmlns:a16="http://schemas.microsoft.com/office/drawing/2014/main" id="{4B9B1C9F-BAC0-7FE4-A0BB-84D1431F12EE}"/>
              </a:ext>
            </a:extLst>
          </p:cNvPr>
          <p:cNvSpPr>
            <a:spLocks noGrp="1"/>
          </p:cNvSpPr>
          <p:nvPr>
            <p:ph type="body" idx="1"/>
          </p:nvPr>
        </p:nvSpPr>
        <p:spPr>
          <a:xfrm>
            <a:off x="4448313" y="3854313"/>
            <a:ext cx="3370086" cy="634973"/>
          </a:xfrm>
        </p:spPr>
        <p:txBody>
          <a:bodyPr/>
          <a:lstStyle/>
          <a:p>
            <a:r>
              <a:rPr lang="en-GB"/>
              <a:t>Music Education</a:t>
            </a:r>
          </a:p>
        </p:txBody>
      </p:sp>
      <p:sp>
        <p:nvSpPr>
          <p:cNvPr id="4" name="Text Placeholder 3">
            <a:extLst>
              <a:ext uri="{FF2B5EF4-FFF2-40B4-BE49-F238E27FC236}">
                <a16:creationId xmlns:a16="http://schemas.microsoft.com/office/drawing/2014/main" id="{4256138A-A8A9-ACC4-A3C6-E3762528C8F9}"/>
              </a:ext>
            </a:extLst>
          </p:cNvPr>
          <p:cNvSpPr>
            <a:spLocks noGrp="1"/>
          </p:cNvSpPr>
          <p:nvPr>
            <p:ph type="body" idx="15"/>
          </p:nvPr>
        </p:nvSpPr>
        <p:spPr>
          <a:xfrm>
            <a:off x="4448313" y="4768336"/>
            <a:ext cx="3370086" cy="1537183"/>
          </a:xfrm>
        </p:spPr>
        <p:txBody>
          <a:bodyPr/>
          <a:lstStyle/>
          <a:p>
            <a:r>
              <a:rPr lang="en-HK">
                <a:effectLst/>
              </a:rPr>
              <a:t>Learning aid for students learning music by helping them in ear training and music theory studies </a:t>
            </a:r>
            <a:endParaRPr lang="en-GB"/>
          </a:p>
        </p:txBody>
      </p:sp>
      <p:sp>
        <p:nvSpPr>
          <p:cNvPr id="5" name="Text Placeholder 4">
            <a:extLst>
              <a:ext uri="{FF2B5EF4-FFF2-40B4-BE49-F238E27FC236}">
                <a16:creationId xmlns:a16="http://schemas.microsoft.com/office/drawing/2014/main" id="{3C115772-4A90-23BA-86A3-2373D7A875EE}"/>
              </a:ext>
            </a:extLst>
          </p:cNvPr>
          <p:cNvSpPr>
            <a:spLocks noGrp="1"/>
          </p:cNvSpPr>
          <p:nvPr>
            <p:ph type="body" idx="17"/>
          </p:nvPr>
        </p:nvSpPr>
        <p:spPr>
          <a:xfrm>
            <a:off x="546550" y="3843604"/>
            <a:ext cx="3370086" cy="634973"/>
          </a:xfrm>
        </p:spPr>
        <p:txBody>
          <a:bodyPr/>
          <a:lstStyle/>
          <a:p>
            <a:r>
              <a:rPr lang="en-SG"/>
              <a:t>Cultural Heritage</a:t>
            </a:r>
          </a:p>
        </p:txBody>
      </p:sp>
      <p:sp>
        <p:nvSpPr>
          <p:cNvPr id="6" name="Text Placeholder 5">
            <a:extLst>
              <a:ext uri="{FF2B5EF4-FFF2-40B4-BE49-F238E27FC236}">
                <a16:creationId xmlns:a16="http://schemas.microsoft.com/office/drawing/2014/main" id="{ABCBBB33-C594-0633-104A-5661C6633ED6}"/>
              </a:ext>
            </a:extLst>
          </p:cNvPr>
          <p:cNvSpPr>
            <a:spLocks noGrp="1"/>
          </p:cNvSpPr>
          <p:nvPr>
            <p:ph type="body" idx="18"/>
          </p:nvPr>
        </p:nvSpPr>
        <p:spPr>
          <a:xfrm>
            <a:off x="546551" y="4726636"/>
            <a:ext cx="3370086" cy="1537183"/>
          </a:xfrm>
        </p:spPr>
        <p:txBody>
          <a:bodyPr/>
          <a:lstStyle/>
          <a:p>
            <a:r>
              <a:rPr lang="en-SG"/>
              <a:t>Understanding and documenting the types of instruments used in traditional music is crucial</a:t>
            </a:r>
            <a:endParaRPr lang="en-GB"/>
          </a:p>
        </p:txBody>
      </p:sp>
      <p:sp>
        <p:nvSpPr>
          <p:cNvPr id="7" name="Text Placeholder 6">
            <a:extLst>
              <a:ext uri="{FF2B5EF4-FFF2-40B4-BE49-F238E27FC236}">
                <a16:creationId xmlns:a16="http://schemas.microsoft.com/office/drawing/2014/main" id="{F8FCAE72-83C0-9FAB-B70F-3F1E0840AAB6}"/>
              </a:ext>
            </a:extLst>
          </p:cNvPr>
          <p:cNvSpPr>
            <a:spLocks noGrp="1"/>
          </p:cNvSpPr>
          <p:nvPr>
            <p:ph type="body" idx="20"/>
          </p:nvPr>
        </p:nvSpPr>
        <p:spPr>
          <a:xfrm>
            <a:off x="8275364" y="3843604"/>
            <a:ext cx="3370086" cy="634973"/>
          </a:xfrm>
        </p:spPr>
        <p:txBody>
          <a:bodyPr/>
          <a:lstStyle/>
          <a:p>
            <a:r>
              <a:rPr lang="en-GB"/>
              <a:t>Music Production</a:t>
            </a:r>
          </a:p>
        </p:txBody>
      </p:sp>
      <p:sp>
        <p:nvSpPr>
          <p:cNvPr id="8" name="Text Placeholder 7">
            <a:extLst>
              <a:ext uri="{FF2B5EF4-FFF2-40B4-BE49-F238E27FC236}">
                <a16:creationId xmlns:a16="http://schemas.microsoft.com/office/drawing/2014/main" id="{546AF7D5-BCE6-D8C1-F07D-D54C503BE66F}"/>
              </a:ext>
            </a:extLst>
          </p:cNvPr>
          <p:cNvSpPr>
            <a:spLocks noGrp="1"/>
          </p:cNvSpPr>
          <p:nvPr>
            <p:ph type="body" idx="21"/>
          </p:nvPr>
        </p:nvSpPr>
        <p:spPr/>
        <p:txBody>
          <a:bodyPr>
            <a:normAutofit/>
          </a:bodyPr>
          <a:lstStyle/>
          <a:p>
            <a:pPr>
              <a:lnSpc>
                <a:spcPct val="100000"/>
              </a:lnSpc>
            </a:pPr>
            <a:r>
              <a:rPr lang="en-SG"/>
              <a:t>In the process of mixing and mastering by automatically identifying and tagging tracks with the correct instrument labels</a:t>
            </a:r>
            <a:endParaRPr lang="en-GB"/>
          </a:p>
        </p:txBody>
      </p:sp>
      <p:pic>
        <p:nvPicPr>
          <p:cNvPr id="21" name="Picture 20" descr="A group of people standing together&#10;&#10;Description automatically generated">
            <a:extLst>
              <a:ext uri="{FF2B5EF4-FFF2-40B4-BE49-F238E27FC236}">
                <a16:creationId xmlns:a16="http://schemas.microsoft.com/office/drawing/2014/main" id="{389A8CA0-03A3-F424-AEC3-889CB4B45D80}"/>
              </a:ext>
            </a:extLst>
          </p:cNvPr>
          <p:cNvPicPr>
            <a:picLocks noChangeAspect="1"/>
          </p:cNvPicPr>
          <p:nvPr/>
        </p:nvPicPr>
        <p:blipFill>
          <a:blip r:embed="rId3"/>
          <a:stretch>
            <a:fillRect/>
          </a:stretch>
        </p:blipFill>
        <p:spPr>
          <a:xfrm>
            <a:off x="1388289" y="1704506"/>
            <a:ext cx="1686608" cy="1686608"/>
          </a:xfrm>
          <a:prstGeom prst="rect">
            <a:avLst/>
          </a:prstGeom>
        </p:spPr>
      </p:pic>
      <p:pic>
        <p:nvPicPr>
          <p:cNvPr id="23" name="Picture 22" descr="A stack of books with a graduation cap&#10;&#10;Description automatically generated">
            <a:extLst>
              <a:ext uri="{FF2B5EF4-FFF2-40B4-BE49-F238E27FC236}">
                <a16:creationId xmlns:a16="http://schemas.microsoft.com/office/drawing/2014/main" id="{A7B388A8-1D90-F522-71D0-93C2AB5E8BD9}"/>
              </a:ext>
            </a:extLst>
          </p:cNvPr>
          <p:cNvPicPr>
            <a:picLocks noChangeAspect="1"/>
          </p:cNvPicPr>
          <p:nvPr/>
        </p:nvPicPr>
        <p:blipFill>
          <a:blip r:embed="rId4"/>
          <a:stretch>
            <a:fillRect/>
          </a:stretch>
        </p:blipFill>
        <p:spPr>
          <a:xfrm>
            <a:off x="5079161" y="1748380"/>
            <a:ext cx="1817225" cy="1817225"/>
          </a:xfrm>
          <a:prstGeom prst="rect">
            <a:avLst/>
          </a:prstGeom>
        </p:spPr>
      </p:pic>
      <p:pic>
        <p:nvPicPr>
          <p:cNvPr id="25" name="Picture 24" descr="A group of colorful shapes on a black background&#10;&#10;Description automatically generated">
            <a:extLst>
              <a:ext uri="{FF2B5EF4-FFF2-40B4-BE49-F238E27FC236}">
                <a16:creationId xmlns:a16="http://schemas.microsoft.com/office/drawing/2014/main" id="{50901C6C-FE59-4BDD-E033-0A130317D22A}"/>
              </a:ext>
            </a:extLst>
          </p:cNvPr>
          <p:cNvPicPr>
            <a:picLocks noChangeAspect="1"/>
          </p:cNvPicPr>
          <p:nvPr/>
        </p:nvPicPr>
        <p:blipFill>
          <a:blip r:embed="rId5"/>
          <a:stretch>
            <a:fillRect/>
          </a:stretch>
        </p:blipFill>
        <p:spPr>
          <a:xfrm>
            <a:off x="9191815" y="1929958"/>
            <a:ext cx="1537183" cy="1537183"/>
          </a:xfrm>
          <a:prstGeom prst="rect">
            <a:avLst/>
          </a:prstGeom>
        </p:spPr>
      </p:pic>
    </p:spTree>
    <p:extLst>
      <p:ext uri="{BB962C8B-B14F-4D97-AF65-F5344CB8AC3E}">
        <p14:creationId xmlns:p14="http://schemas.microsoft.com/office/powerpoint/2010/main" val="835645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1F31-960C-343F-DD63-0CFD7E1E8B83}"/>
              </a:ext>
            </a:extLst>
          </p:cNvPr>
          <p:cNvSpPr>
            <a:spLocks noGrp="1"/>
          </p:cNvSpPr>
          <p:nvPr>
            <p:ph type="title"/>
          </p:nvPr>
        </p:nvSpPr>
        <p:spPr>
          <a:xfrm>
            <a:off x="839788" y="549275"/>
            <a:ext cx="10515600" cy="393569"/>
          </a:xfrm>
        </p:spPr>
        <p:txBody>
          <a:bodyPr/>
          <a:lstStyle/>
          <a:p>
            <a:r>
              <a:rPr lang="en-GB" spc="-150"/>
              <a:t>Data Preparation</a:t>
            </a:r>
          </a:p>
        </p:txBody>
      </p:sp>
      <p:sp>
        <p:nvSpPr>
          <p:cNvPr id="3" name="Text Placeholder 2">
            <a:extLst>
              <a:ext uri="{FF2B5EF4-FFF2-40B4-BE49-F238E27FC236}">
                <a16:creationId xmlns:a16="http://schemas.microsoft.com/office/drawing/2014/main" id="{14BF5BDF-A5EE-8DDC-17A4-5A0F0D23DE56}"/>
              </a:ext>
            </a:extLst>
          </p:cNvPr>
          <p:cNvSpPr>
            <a:spLocks noGrp="1"/>
          </p:cNvSpPr>
          <p:nvPr>
            <p:ph type="body" idx="1"/>
          </p:nvPr>
        </p:nvSpPr>
        <p:spPr>
          <a:xfrm>
            <a:off x="670917" y="1349339"/>
            <a:ext cx="5212061" cy="823912"/>
          </a:xfrm>
        </p:spPr>
        <p:txBody>
          <a:bodyPr/>
          <a:lstStyle/>
          <a:p>
            <a:r>
              <a:rPr lang="en-GB" spc="-150"/>
              <a:t>Tasks</a:t>
            </a:r>
          </a:p>
        </p:txBody>
      </p:sp>
      <p:sp>
        <p:nvSpPr>
          <p:cNvPr id="5" name="Text Placeholder 4">
            <a:extLst>
              <a:ext uri="{FF2B5EF4-FFF2-40B4-BE49-F238E27FC236}">
                <a16:creationId xmlns:a16="http://schemas.microsoft.com/office/drawing/2014/main" id="{BC09D2C0-F376-28CC-043A-23D0EB7E6CC6}"/>
              </a:ext>
            </a:extLst>
          </p:cNvPr>
          <p:cNvSpPr>
            <a:spLocks noGrp="1"/>
          </p:cNvSpPr>
          <p:nvPr>
            <p:ph type="body" idx="13"/>
          </p:nvPr>
        </p:nvSpPr>
        <p:spPr>
          <a:xfrm>
            <a:off x="1276474" y="2382129"/>
            <a:ext cx="4520241" cy="542136"/>
          </a:xfrm>
        </p:spPr>
        <p:txBody>
          <a:bodyPr/>
          <a:lstStyle/>
          <a:p>
            <a:r>
              <a:rPr lang="en-GB" spc="-100" err="1"/>
              <a:t>MusicNet</a:t>
            </a:r>
            <a:r>
              <a:rPr lang="en-GB" spc="-100"/>
              <a:t> Dataset</a:t>
            </a:r>
          </a:p>
        </p:txBody>
      </p:sp>
      <p:sp>
        <p:nvSpPr>
          <p:cNvPr id="6" name="Text Placeholder 5">
            <a:extLst>
              <a:ext uri="{FF2B5EF4-FFF2-40B4-BE49-F238E27FC236}">
                <a16:creationId xmlns:a16="http://schemas.microsoft.com/office/drawing/2014/main" id="{B4C9BFB5-85B7-1740-B2CA-7AEA023FB6F3}"/>
              </a:ext>
            </a:extLst>
          </p:cNvPr>
          <p:cNvSpPr>
            <a:spLocks noGrp="1"/>
          </p:cNvSpPr>
          <p:nvPr>
            <p:ph type="body" idx="14"/>
          </p:nvPr>
        </p:nvSpPr>
        <p:spPr>
          <a:xfrm>
            <a:off x="1276474" y="3161957"/>
            <a:ext cx="4520241" cy="542136"/>
          </a:xfrm>
        </p:spPr>
        <p:txBody>
          <a:bodyPr/>
          <a:lstStyle/>
          <a:p>
            <a:r>
              <a:rPr lang="en-GB" spc="-100"/>
              <a:t>Extracting Solo Recordings</a:t>
            </a:r>
          </a:p>
        </p:txBody>
      </p:sp>
      <p:sp>
        <p:nvSpPr>
          <p:cNvPr id="7" name="Text Placeholder 6">
            <a:extLst>
              <a:ext uri="{FF2B5EF4-FFF2-40B4-BE49-F238E27FC236}">
                <a16:creationId xmlns:a16="http://schemas.microsoft.com/office/drawing/2014/main" id="{8C0E5F78-1E4D-0A41-24EA-C17ABE334C93}"/>
              </a:ext>
            </a:extLst>
          </p:cNvPr>
          <p:cNvSpPr>
            <a:spLocks noGrp="1"/>
          </p:cNvSpPr>
          <p:nvPr>
            <p:ph type="body" idx="15"/>
          </p:nvPr>
        </p:nvSpPr>
        <p:spPr>
          <a:xfrm>
            <a:off x="1276474" y="3941785"/>
            <a:ext cx="4520241" cy="542136"/>
          </a:xfrm>
        </p:spPr>
        <p:txBody>
          <a:bodyPr/>
          <a:lstStyle/>
          <a:p>
            <a:r>
              <a:rPr lang="en-GB" spc="-100"/>
              <a:t>Sorting Extracted Files</a:t>
            </a:r>
          </a:p>
        </p:txBody>
      </p:sp>
      <p:sp>
        <p:nvSpPr>
          <p:cNvPr id="8" name="Text Placeholder 7">
            <a:extLst>
              <a:ext uri="{FF2B5EF4-FFF2-40B4-BE49-F238E27FC236}">
                <a16:creationId xmlns:a16="http://schemas.microsoft.com/office/drawing/2014/main" id="{1187014E-AF57-90F8-8BD3-7B957421635C}"/>
              </a:ext>
            </a:extLst>
          </p:cNvPr>
          <p:cNvSpPr>
            <a:spLocks noGrp="1"/>
          </p:cNvSpPr>
          <p:nvPr>
            <p:ph type="body" idx="16"/>
          </p:nvPr>
        </p:nvSpPr>
        <p:spPr>
          <a:xfrm>
            <a:off x="1276474" y="4721613"/>
            <a:ext cx="4520241" cy="542136"/>
          </a:xfrm>
        </p:spPr>
        <p:txBody>
          <a:bodyPr/>
          <a:lstStyle/>
          <a:p>
            <a:r>
              <a:rPr lang="en-GB" spc="-100"/>
              <a:t>Split into 1-Second Segments</a:t>
            </a:r>
          </a:p>
        </p:txBody>
      </p:sp>
      <p:sp>
        <p:nvSpPr>
          <p:cNvPr id="110" name="Graphic 108">
            <a:extLst>
              <a:ext uri="{FF2B5EF4-FFF2-40B4-BE49-F238E27FC236}">
                <a16:creationId xmlns:a16="http://schemas.microsoft.com/office/drawing/2014/main" id="{F104D835-F684-2CC1-D5CA-F3AED764FF0E}"/>
              </a:ext>
            </a:extLst>
          </p:cNvPr>
          <p:cNvSpPr/>
          <p:nvPr/>
        </p:nvSpPr>
        <p:spPr>
          <a:xfrm>
            <a:off x="934677" y="2337759"/>
            <a:ext cx="354557" cy="373167"/>
          </a:xfrm>
          <a:custGeom>
            <a:avLst/>
            <a:gdLst>
              <a:gd name="connsiteX0" fmla="*/ 95634 w 440036"/>
              <a:gd name="connsiteY0" fmla="*/ 463133 h 463133"/>
              <a:gd name="connsiteX1" fmla="*/ 92607 w 440036"/>
              <a:gd name="connsiteY1" fmla="*/ 455314 h 463133"/>
              <a:gd name="connsiteX2" fmla="*/ 78686 w 440036"/>
              <a:gd name="connsiteY2" fmla="*/ 461931 h 463133"/>
              <a:gd name="connsiteX3" fmla="*/ 73844 w 440036"/>
              <a:gd name="connsiteY3" fmla="*/ 455916 h 463133"/>
              <a:gd name="connsiteX4" fmla="*/ 69002 w 440036"/>
              <a:gd name="connsiteY4" fmla="*/ 455314 h 463133"/>
              <a:gd name="connsiteX5" fmla="*/ 56896 w 440036"/>
              <a:gd name="connsiteY5" fmla="*/ 459525 h 463133"/>
              <a:gd name="connsiteX6" fmla="*/ 50843 w 440036"/>
              <a:gd name="connsiteY6" fmla="*/ 448097 h 463133"/>
              <a:gd name="connsiteX7" fmla="*/ 11500 w 440036"/>
              <a:gd name="connsiteY7" fmla="*/ 353064 h 463133"/>
              <a:gd name="connsiteX8" fmla="*/ 0 w 440036"/>
              <a:gd name="connsiteY8" fmla="*/ 289910 h 463133"/>
              <a:gd name="connsiteX9" fmla="*/ 10290 w 440036"/>
              <a:gd name="connsiteY9" fmla="*/ 294120 h 463133"/>
              <a:gd name="connsiteX10" fmla="*/ 18158 w 440036"/>
              <a:gd name="connsiteY10" fmla="*/ 281489 h 463133"/>
              <a:gd name="connsiteX11" fmla="*/ 24816 w 440036"/>
              <a:gd name="connsiteY11" fmla="*/ 283895 h 463133"/>
              <a:gd name="connsiteX12" fmla="*/ 30264 w 440036"/>
              <a:gd name="connsiteY12" fmla="*/ 281489 h 463133"/>
              <a:gd name="connsiteX13" fmla="*/ 39948 w 440036"/>
              <a:gd name="connsiteY13" fmla="*/ 267054 h 463133"/>
              <a:gd name="connsiteX14" fmla="*/ 50843 w 440036"/>
              <a:gd name="connsiteY14" fmla="*/ 270662 h 463133"/>
              <a:gd name="connsiteX15" fmla="*/ 51449 w 440036"/>
              <a:gd name="connsiteY15" fmla="*/ 270662 h 463133"/>
              <a:gd name="connsiteX16" fmla="*/ 57501 w 440036"/>
              <a:gd name="connsiteY16" fmla="*/ 267054 h 463133"/>
              <a:gd name="connsiteX17" fmla="*/ 64765 w 440036"/>
              <a:gd name="connsiteY17" fmla="*/ 264046 h 463133"/>
              <a:gd name="connsiteX18" fmla="*/ 66580 w 440036"/>
              <a:gd name="connsiteY18" fmla="*/ 264648 h 463133"/>
              <a:gd name="connsiteX19" fmla="*/ 85949 w 440036"/>
              <a:gd name="connsiteY19" fmla="*/ 291112 h 463133"/>
              <a:gd name="connsiteX20" fmla="*/ 107739 w 440036"/>
              <a:gd name="connsiteY20" fmla="*/ 336824 h 463133"/>
              <a:gd name="connsiteX21" fmla="*/ 133161 w 440036"/>
              <a:gd name="connsiteY21" fmla="*/ 313968 h 463133"/>
              <a:gd name="connsiteX22" fmla="*/ 163425 w 440036"/>
              <a:gd name="connsiteY22" fmla="*/ 253821 h 463133"/>
              <a:gd name="connsiteX23" fmla="*/ 165846 w 440036"/>
              <a:gd name="connsiteY23" fmla="*/ 261039 h 463133"/>
              <a:gd name="connsiteX24" fmla="*/ 200952 w 440036"/>
              <a:gd name="connsiteY24" fmla="*/ 204500 h 463133"/>
              <a:gd name="connsiteX25" fmla="*/ 337744 w 440036"/>
              <a:gd name="connsiteY25" fmla="*/ 33682 h 463133"/>
              <a:gd name="connsiteX26" fmla="*/ 374061 w 440036"/>
              <a:gd name="connsiteY26" fmla="*/ 3609 h 463133"/>
              <a:gd name="connsiteX27" fmla="*/ 371640 w 440036"/>
              <a:gd name="connsiteY27" fmla="*/ 15638 h 463133"/>
              <a:gd name="connsiteX28" fmla="*/ 374061 w 440036"/>
              <a:gd name="connsiteY28" fmla="*/ 18044 h 463133"/>
              <a:gd name="connsiteX29" fmla="*/ 391009 w 440036"/>
              <a:gd name="connsiteY29" fmla="*/ 9624 h 463133"/>
              <a:gd name="connsiteX30" fmla="*/ 391009 w 440036"/>
              <a:gd name="connsiteY30" fmla="*/ 12029 h 463133"/>
              <a:gd name="connsiteX31" fmla="*/ 393430 w 440036"/>
              <a:gd name="connsiteY31" fmla="*/ 16841 h 463133"/>
              <a:gd name="connsiteX32" fmla="*/ 406746 w 440036"/>
              <a:gd name="connsiteY32" fmla="*/ 3609 h 463133"/>
              <a:gd name="connsiteX33" fmla="*/ 405535 w 440036"/>
              <a:gd name="connsiteY33" fmla="*/ 12029 h 463133"/>
              <a:gd name="connsiteX34" fmla="*/ 426115 w 440036"/>
              <a:gd name="connsiteY34" fmla="*/ 0 h 463133"/>
              <a:gd name="connsiteX35" fmla="*/ 421273 w 440036"/>
              <a:gd name="connsiteY35" fmla="*/ 10827 h 463133"/>
              <a:gd name="connsiteX36" fmla="*/ 435194 w 440036"/>
              <a:gd name="connsiteY36" fmla="*/ 4210 h 463133"/>
              <a:gd name="connsiteX37" fmla="*/ 440036 w 440036"/>
              <a:gd name="connsiteY37" fmla="*/ 12029 h 463133"/>
              <a:gd name="connsiteX38" fmla="*/ 429141 w 440036"/>
              <a:gd name="connsiteY38" fmla="*/ 31878 h 463133"/>
              <a:gd name="connsiteX39" fmla="*/ 349245 w 440036"/>
              <a:gd name="connsiteY39" fmla="*/ 122099 h 463133"/>
              <a:gd name="connsiteX40" fmla="*/ 200952 w 440036"/>
              <a:gd name="connsiteY40" fmla="*/ 323592 h 463133"/>
              <a:gd name="connsiteX41" fmla="*/ 163425 w 440036"/>
              <a:gd name="connsiteY41" fmla="*/ 386747 h 463133"/>
              <a:gd name="connsiteX42" fmla="*/ 131345 w 440036"/>
              <a:gd name="connsiteY42" fmla="*/ 437872 h 463133"/>
              <a:gd name="connsiteX43" fmla="*/ 111371 w 440036"/>
              <a:gd name="connsiteY43" fmla="*/ 457119 h 463133"/>
              <a:gd name="connsiteX44" fmla="*/ 105923 w 440036"/>
              <a:gd name="connsiteY44" fmla="*/ 454111 h 463133"/>
              <a:gd name="connsiteX45" fmla="*/ 101081 w 440036"/>
              <a:gd name="connsiteY45" fmla="*/ 457119 h 463133"/>
              <a:gd name="connsiteX46" fmla="*/ 95634 w 440036"/>
              <a:gd name="connsiteY46" fmla="*/ 463133 h 46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0036" h="463133">
                <a:moveTo>
                  <a:pt x="95634" y="463133"/>
                </a:moveTo>
                <a:cubicBezTo>
                  <a:pt x="95634" y="457720"/>
                  <a:pt x="95028" y="455314"/>
                  <a:pt x="92607" y="455314"/>
                </a:cubicBezTo>
                <a:lnTo>
                  <a:pt x="78686" y="461931"/>
                </a:lnTo>
                <a:cubicBezTo>
                  <a:pt x="78686" y="458923"/>
                  <a:pt x="76870" y="457119"/>
                  <a:pt x="73844" y="455916"/>
                </a:cubicBezTo>
                <a:lnTo>
                  <a:pt x="69002" y="455314"/>
                </a:lnTo>
                <a:cubicBezTo>
                  <a:pt x="64765" y="455314"/>
                  <a:pt x="62949" y="455916"/>
                  <a:pt x="56896" y="459525"/>
                </a:cubicBezTo>
                <a:cubicBezTo>
                  <a:pt x="55080" y="455916"/>
                  <a:pt x="52659" y="451705"/>
                  <a:pt x="50843" y="448097"/>
                </a:cubicBezTo>
                <a:cubicBezTo>
                  <a:pt x="35106" y="418023"/>
                  <a:pt x="18764" y="372913"/>
                  <a:pt x="11500" y="353064"/>
                </a:cubicBezTo>
                <a:cubicBezTo>
                  <a:pt x="7869" y="342839"/>
                  <a:pt x="4237" y="321788"/>
                  <a:pt x="0" y="289910"/>
                </a:cubicBezTo>
                <a:cubicBezTo>
                  <a:pt x="4842" y="292917"/>
                  <a:pt x="8474" y="294120"/>
                  <a:pt x="10290" y="294120"/>
                </a:cubicBezTo>
                <a:cubicBezTo>
                  <a:pt x="12711" y="294120"/>
                  <a:pt x="15737" y="289910"/>
                  <a:pt x="18158" y="281489"/>
                </a:cubicBezTo>
                <a:cubicBezTo>
                  <a:pt x="19369" y="283293"/>
                  <a:pt x="21790" y="283895"/>
                  <a:pt x="24816" y="283895"/>
                </a:cubicBezTo>
                <a:cubicBezTo>
                  <a:pt x="26632" y="283895"/>
                  <a:pt x="29053" y="283293"/>
                  <a:pt x="30264" y="281489"/>
                </a:cubicBezTo>
                <a:lnTo>
                  <a:pt x="39948" y="267054"/>
                </a:lnTo>
                <a:lnTo>
                  <a:pt x="50843" y="270662"/>
                </a:lnTo>
                <a:lnTo>
                  <a:pt x="51449" y="270662"/>
                </a:lnTo>
                <a:cubicBezTo>
                  <a:pt x="52659" y="270662"/>
                  <a:pt x="54475" y="268858"/>
                  <a:pt x="57501" y="267054"/>
                </a:cubicBezTo>
                <a:cubicBezTo>
                  <a:pt x="60528" y="265249"/>
                  <a:pt x="62949" y="264046"/>
                  <a:pt x="64765" y="264046"/>
                </a:cubicBezTo>
                <a:lnTo>
                  <a:pt x="66580" y="264648"/>
                </a:lnTo>
                <a:cubicBezTo>
                  <a:pt x="76265" y="269459"/>
                  <a:pt x="82923" y="277880"/>
                  <a:pt x="85949" y="291112"/>
                </a:cubicBezTo>
                <a:cubicBezTo>
                  <a:pt x="93213" y="321788"/>
                  <a:pt x="99871" y="336824"/>
                  <a:pt x="107739" y="336824"/>
                </a:cubicBezTo>
                <a:cubicBezTo>
                  <a:pt x="114397" y="336824"/>
                  <a:pt x="123476" y="329005"/>
                  <a:pt x="133161" y="313968"/>
                </a:cubicBezTo>
                <a:cubicBezTo>
                  <a:pt x="142845" y="298932"/>
                  <a:pt x="152530" y="278482"/>
                  <a:pt x="163425" y="253821"/>
                </a:cubicBezTo>
                <a:cubicBezTo>
                  <a:pt x="164030" y="258633"/>
                  <a:pt x="164635" y="261039"/>
                  <a:pt x="165846" y="261039"/>
                </a:cubicBezTo>
                <a:cubicBezTo>
                  <a:pt x="169477" y="261039"/>
                  <a:pt x="178557" y="239987"/>
                  <a:pt x="200952" y="204500"/>
                </a:cubicBezTo>
                <a:cubicBezTo>
                  <a:pt x="234242" y="150969"/>
                  <a:pt x="316560" y="48118"/>
                  <a:pt x="337744" y="33682"/>
                </a:cubicBezTo>
                <a:cubicBezTo>
                  <a:pt x="353482" y="22856"/>
                  <a:pt x="365587" y="12631"/>
                  <a:pt x="374061" y="3609"/>
                </a:cubicBezTo>
                <a:cubicBezTo>
                  <a:pt x="372850" y="9624"/>
                  <a:pt x="371640" y="13834"/>
                  <a:pt x="371640" y="15638"/>
                </a:cubicBezTo>
                <a:cubicBezTo>
                  <a:pt x="371640" y="17443"/>
                  <a:pt x="372850" y="18044"/>
                  <a:pt x="374061" y="18044"/>
                </a:cubicBezTo>
                <a:lnTo>
                  <a:pt x="391009" y="9624"/>
                </a:lnTo>
                <a:lnTo>
                  <a:pt x="391009" y="12029"/>
                </a:lnTo>
                <a:cubicBezTo>
                  <a:pt x="391009" y="15037"/>
                  <a:pt x="391614" y="16841"/>
                  <a:pt x="393430" y="16841"/>
                </a:cubicBezTo>
                <a:cubicBezTo>
                  <a:pt x="395851" y="16841"/>
                  <a:pt x="405535" y="7218"/>
                  <a:pt x="406746" y="3609"/>
                </a:cubicBezTo>
                <a:lnTo>
                  <a:pt x="405535" y="12029"/>
                </a:lnTo>
                <a:lnTo>
                  <a:pt x="426115" y="0"/>
                </a:lnTo>
                <a:lnTo>
                  <a:pt x="421273" y="10827"/>
                </a:lnTo>
                <a:cubicBezTo>
                  <a:pt x="427325" y="6616"/>
                  <a:pt x="432167" y="4210"/>
                  <a:pt x="435194" y="4210"/>
                </a:cubicBezTo>
                <a:cubicBezTo>
                  <a:pt x="438220" y="4210"/>
                  <a:pt x="440036" y="9022"/>
                  <a:pt x="440036" y="12029"/>
                </a:cubicBezTo>
                <a:cubicBezTo>
                  <a:pt x="440036" y="16841"/>
                  <a:pt x="435799" y="23457"/>
                  <a:pt x="429141" y="31878"/>
                </a:cubicBezTo>
                <a:cubicBezTo>
                  <a:pt x="421878" y="41502"/>
                  <a:pt x="403720" y="60147"/>
                  <a:pt x="349245" y="122099"/>
                </a:cubicBezTo>
                <a:cubicBezTo>
                  <a:pt x="325639" y="148564"/>
                  <a:pt x="220926" y="289910"/>
                  <a:pt x="200952" y="323592"/>
                </a:cubicBezTo>
                <a:lnTo>
                  <a:pt x="163425" y="386747"/>
                </a:lnTo>
                <a:cubicBezTo>
                  <a:pt x="147082" y="413813"/>
                  <a:pt x="136793" y="431255"/>
                  <a:pt x="131345" y="437872"/>
                </a:cubicBezTo>
                <a:cubicBezTo>
                  <a:pt x="125898" y="444488"/>
                  <a:pt x="119239" y="451104"/>
                  <a:pt x="111371" y="457119"/>
                </a:cubicBezTo>
                <a:lnTo>
                  <a:pt x="105923" y="454111"/>
                </a:lnTo>
                <a:lnTo>
                  <a:pt x="101081" y="457119"/>
                </a:lnTo>
                <a:lnTo>
                  <a:pt x="95634" y="463133"/>
                </a:lnTo>
                <a:close/>
              </a:path>
            </a:pathLst>
          </a:custGeom>
          <a:solidFill>
            <a:srgbClr val="EE4433"/>
          </a:solidFill>
          <a:ln w="9322"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653A6CCE-66D6-315B-0288-B4D8592EDC0F}"/>
              </a:ext>
            </a:extLst>
          </p:cNvPr>
          <p:cNvSpPr txBox="1">
            <a:spLocks/>
          </p:cNvSpPr>
          <p:nvPr/>
        </p:nvSpPr>
        <p:spPr>
          <a:xfrm>
            <a:off x="1276473" y="5501441"/>
            <a:ext cx="4520241" cy="542136"/>
          </a:xfrm>
          <a:prstGeom prst="rect">
            <a:avLst/>
          </a:prstGeom>
        </p:spPr>
        <p:txBody>
          <a:bodyPr vert="horz" wrap="square" lIns="91440" tIns="45720" rIns="91440" bIns="4572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spc="-100" baseline="0">
                <a:solidFill>
                  <a:schemeClr val="accent1"/>
                </a:solidFill>
                <a:latin typeface="Instrument Serif" pitchFamily="2"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spc="-100" baseline="0">
                <a:solidFill>
                  <a:schemeClr val="tx1"/>
                </a:solidFill>
                <a:latin typeface="Instrument Serif" pitchFamily="2"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i="0" kern="1200" spc="-100" baseline="0">
                <a:solidFill>
                  <a:schemeClr val="tx1"/>
                </a:solidFill>
                <a:latin typeface="Instrument Serif" pitchFamily="2"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a:t>Delete Excess Training Data</a:t>
            </a:r>
          </a:p>
        </p:txBody>
      </p:sp>
      <p:sp>
        <p:nvSpPr>
          <p:cNvPr id="28" name="Rectangle 27">
            <a:extLst>
              <a:ext uri="{FF2B5EF4-FFF2-40B4-BE49-F238E27FC236}">
                <a16:creationId xmlns:a16="http://schemas.microsoft.com/office/drawing/2014/main" id="{077710CB-8108-AB8D-B325-45174A3A7F0B}"/>
              </a:ext>
            </a:extLst>
          </p:cNvPr>
          <p:cNvSpPr/>
          <p:nvPr/>
        </p:nvSpPr>
        <p:spPr>
          <a:xfrm>
            <a:off x="6304547" y="2223758"/>
            <a:ext cx="5212061" cy="463424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2400"/>
              </a:spcAft>
            </a:pPr>
            <a:r>
              <a:rPr lang="en-SG" sz="2400" err="1">
                <a:solidFill>
                  <a:srgbClr val="3B5D46"/>
                </a:solidFill>
                <a:latin typeface="Instrument Serif" panose="020B0604020202020204" charset="0"/>
              </a:rPr>
              <a:t>MusicNet</a:t>
            </a:r>
            <a:r>
              <a:rPr lang="en-SG" sz="2400">
                <a:solidFill>
                  <a:srgbClr val="3B5D46"/>
                </a:solidFill>
                <a:latin typeface="Instrument Serif" panose="020B0604020202020204" charset="0"/>
              </a:rPr>
              <a:t> is a collection of 330 classical music recordings</a:t>
            </a:r>
          </a:p>
          <a:p>
            <a:pPr algn="ctr">
              <a:spcAft>
                <a:spcPts val="2400"/>
              </a:spcAft>
            </a:pPr>
            <a:r>
              <a:rPr lang="en-SG" sz="2400">
                <a:solidFill>
                  <a:srgbClr val="3B5D46"/>
                </a:solidFill>
                <a:latin typeface="Instrument Serif" panose="020B0604020202020204" charset="0"/>
              </a:rPr>
              <a:t>Only </a:t>
            </a:r>
            <a:r>
              <a:rPr lang="en-SG" sz="2400" b="1">
                <a:solidFill>
                  <a:srgbClr val="3B5D46"/>
                </a:solidFill>
                <a:latin typeface="Instrument Serif" panose="020B0604020202020204" charset="0"/>
              </a:rPr>
              <a:t>solo</a:t>
            </a:r>
            <a:r>
              <a:rPr lang="en-SG" sz="2400">
                <a:solidFill>
                  <a:srgbClr val="3B5D46"/>
                </a:solidFill>
                <a:latin typeface="Instrument Serif" panose="020B0604020202020204" charset="0"/>
              </a:rPr>
              <a:t> music recordings are used to accurately predict the most </a:t>
            </a:r>
            <a:r>
              <a:rPr lang="en-SG" sz="2400" b="1">
                <a:solidFill>
                  <a:srgbClr val="3B5D46"/>
                </a:solidFill>
                <a:latin typeface="Instrument Serif" panose="020B0604020202020204" charset="0"/>
              </a:rPr>
              <a:t>dominant instrument</a:t>
            </a:r>
            <a:r>
              <a:rPr lang="en-SG" sz="2400">
                <a:solidFill>
                  <a:srgbClr val="3B5D46"/>
                </a:solidFill>
                <a:latin typeface="Instrument Serif" panose="020B0604020202020204" charset="0"/>
              </a:rPr>
              <a:t> present in an audio recording</a:t>
            </a:r>
          </a:p>
        </p:txBody>
      </p:sp>
      <p:sp>
        <p:nvSpPr>
          <p:cNvPr id="4" name="Text Placeholder 7">
            <a:extLst>
              <a:ext uri="{FF2B5EF4-FFF2-40B4-BE49-F238E27FC236}">
                <a16:creationId xmlns:a16="http://schemas.microsoft.com/office/drawing/2014/main" id="{6A793093-7E5E-48C0-9114-F7CACF30534C}"/>
              </a:ext>
            </a:extLst>
          </p:cNvPr>
          <p:cNvSpPr txBox="1">
            <a:spLocks/>
          </p:cNvSpPr>
          <p:nvPr/>
        </p:nvSpPr>
        <p:spPr>
          <a:xfrm>
            <a:off x="1285620" y="6281269"/>
            <a:ext cx="4520241" cy="542136"/>
          </a:xfrm>
          <a:prstGeom prst="rect">
            <a:avLst/>
          </a:prstGeom>
        </p:spPr>
        <p:txBody>
          <a:bodyPr vert="horz" wrap="square" lIns="91440" tIns="45720" rIns="91440" bIns="4572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spc="-100" baseline="0">
                <a:solidFill>
                  <a:schemeClr val="accent1"/>
                </a:solidFill>
                <a:latin typeface="Instrument Serif" pitchFamily="2"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spc="-100" baseline="0">
                <a:solidFill>
                  <a:schemeClr val="tx1"/>
                </a:solidFill>
                <a:latin typeface="Instrument Serif" pitchFamily="2"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i="0" kern="1200" spc="-100" baseline="0">
                <a:solidFill>
                  <a:schemeClr val="tx1"/>
                </a:solidFill>
                <a:latin typeface="Instrument Serif" pitchFamily="2"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a:t>Data Cleaning</a:t>
            </a:r>
          </a:p>
        </p:txBody>
      </p:sp>
    </p:spTree>
    <p:extLst>
      <p:ext uri="{BB962C8B-B14F-4D97-AF65-F5344CB8AC3E}">
        <p14:creationId xmlns:p14="http://schemas.microsoft.com/office/powerpoint/2010/main" val="11371775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animEffect transition="in" filter="fade">
                                      <p:cBhvr>
                                        <p:cTn id="11"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1F31-960C-343F-DD63-0CFD7E1E8B83}"/>
              </a:ext>
            </a:extLst>
          </p:cNvPr>
          <p:cNvSpPr>
            <a:spLocks noGrp="1"/>
          </p:cNvSpPr>
          <p:nvPr>
            <p:ph type="title"/>
          </p:nvPr>
        </p:nvSpPr>
        <p:spPr>
          <a:xfrm>
            <a:off x="839788" y="549275"/>
            <a:ext cx="10515600" cy="393569"/>
          </a:xfrm>
        </p:spPr>
        <p:txBody>
          <a:bodyPr/>
          <a:lstStyle/>
          <a:p>
            <a:r>
              <a:rPr lang="en-GB" spc="-150"/>
              <a:t>Data Preparation</a:t>
            </a:r>
          </a:p>
        </p:txBody>
      </p:sp>
      <p:sp>
        <p:nvSpPr>
          <p:cNvPr id="3" name="Text Placeholder 2">
            <a:extLst>
              <a:ext uri="{FF2B5EF4-FFF2-40B4-BE49-F238E27FC236}">
                <a16:creationId xmlns:a16="http://schemas.microsoft.com/office/drawing/2014/main" id="{14BF5BDF-A5EE-8DDC-17A4-5A0F0D23DE56}"/>
              </a:ext>
            </a:extLst>
          </p:cNvPr>
          <p:cNvSpPr>
            <a:spLocks noGrp="1"/>
          </p:cNvSpPr>
          <p:nvPr>
            <p:ph type="body" idx="1"/>
          </p:nvPr>
        </p:nvSpPr>
        <p:spPr>
          <a:xfrm>
            <a:off x="670917" y="1349339"/>
            <a:ext cx="5212061" cy="823912"/>
          </a:xfrm>
        </p:spPr>
        <p:txBody>
          <a:bodyPr/>
          <a:lstStyle/>
          <a:p>
            <a:r>
              <a:rPr lang="en-GB" spc="-150"/>
              <a:t>Tasks</a:t>
            </a:r>
          </a:p>
        </p:txBody>
      </p:sp>
      <p:sp>
        <p:nvSpPr>
          <p:cNvPr id="5" name="Text Placeholder 4">
            <a:extLst>
              <a:ext uri="{FF2B5EF4-FFF2-40B4-BE49-F238E27FC236}">
                <a16:creationId xmlns:a16="http://schemas.microsoft.com/office/drawing/2014/main" id="{BC09D2C0-F376-28CC-043A-23D0EB7E6CC6}"/>
              </a:ext>
            </a:extLst>
          </p:cNvPr>
          <p:cNvSpPr>
            <a:spLocks noGrp="1"/>
          </p:cNvSpPr>
          <p:nvPr>
            <p:ph type="body" idx="13"/>
          </p:nvPr>
        </p:nvSpPr>
        <p:spPr>
          <a:xfrm>
            <a:off x="1276474" y="2382129"/>
            <a:ext cx="4520241" cy="542136"/>
          </a:xfrm>
        </p:spPr>
        <p:txBody>
          <a:bodyPr/>
          <a:lstStyle/>
          <a:p>
            <a:r>
              <a:rPr lang="en-GB" spc="-100" err="1"/>
              <a:t>MusicNet</a:t>
            </a:r>
            <a:r>
              <a:rPr lang="en-GB" spc="-100"/>
              <a:t> Dataset</a:t>
            </a:r>
          </a:p>
        </p:txBody>
      </p:sp>
      <p:sp>
        <p:nvSpPr>
          <p:cNvPr id="6" name="Text Placeholder 5">
            <a:extLst>
              <a:ext uri="{FF2B5EF4-FFF2-40B4-BE49-F238E27FC236}">
                <a16:creationId xmlns:a16="http://schemas.microsoft.com/office/drawing/2014/main" id="{B4C9BFB5-85B7-1740-B2CA-7AEA023FB6F3}"/>
              </a:ext>
            </a:extLst>
          </p:cNvPr>
          <p:cNvSpPr>
            <a:spLocks noGrp="1"/>
          </p:cNvSpPr>
          <p:nvPr>
            <p:ph type="body" idx="14"/>
          </p:nvPr>
        </p:nvSpPr>
        <p:spPr>
          <a:xfrm>
            <a:off x="1276474" y="3161957"/>
            <a:ext cx="4520241" cy="542136"/>
          </a:xfrm>
        </p:spPr>
        <p:txBody>
          <a:bodyPr/>
          <a:lstStyle/>
          <a:p>
            <a:r>
              <a:rPr lang="en-GB" spc="-100"/>
              <a:t>Extracting Solo Recordings</a:t>
            </a:r>
          </a:p>
        </p:txBody>
      </p:sp>
      <p:sp>
        <p:nvSpPr>
          <p:cNvPr id="7" name="Text Placeholder 6">
            <a:extLst>
              <a:ext uri="{FF2B5EF4-FFF2-40B4-BE49-F238E27FC236}">
                <a16:creationId xmlns:a16="http://schemas.microsoft.com/office/drawing/2014/main" id="{8C0E5F78-1E4D-0A41-24EA-C17ABE334C93}"/>
              </a:ext>
            </a:extLst>
          </p:cNvPr>
          <p:cNvSpPr>
            <a:spLocks noGrp="1"/>
          </p:cNvSpPr>
          <p:nvPr>
            <p:ph type="body" idx="15"/>
          </p:nvPr>
        </p:nvSpPr>
        <p:spPr>
          <a:xfrm>
            <a:off x="1276474" y="3941785"/>
            <a:ext cx="4520241" cy="542136"/>
          </a:xfrm>
        </p:spPr>
        <p:txBody>
          <a:bodyPr/>
          <a:lstStyle/>
          <a:p>
            <a:r>
              <a:rPr lang="en-GB" spc="-100"/>
              <a:t>Sorting Extracted Files</a:t>
            </a:r>
          </a:p>
        </p:txBody>
      </p:sp>
      <p:sp>
        <p:nvSpPr>
          <p:cNvPr id="8" name="Text Placeholder 7">
            <a:extLst>
              <a:ext uri="{FF2B5EF4-FFF2-40B4-BE49-F238E27FC236}">
                <a16:creationId xmlns:a16="http://schemas.microsoft.com/office/drawing/2014/main" id="{1187014E-AF57-90F8-8BD3-7B957421635C}"/>
              </a:ext>
            </a:extLst>
          </p:cNvPr>
          <p:cNvSpPr>
            <a:spLocks noGrp="1"/>
          </p:cNvSpPr>
          <p:nvPr>
            <p:ph type="body" idx="16"/>
          </p:nvPr>
        </p:nvSpPr>
        <p:spPr>
          <a:xfrm>
            <a:off x="1276474" y="4721613"/>
            <a:ext cx="4520241" cy="542136"/>
          </a:xfrm>
        </p:spPr>
        <p:txBody>
          <a:bodyPr/>
          <a:lstStyle/>
          <a:p>
            <a:r>
              <a:rPr lang="en-GB" spc="-100"/>
              <a:t>Split into 1-Second Segments</a:t>
            </a:r>
          </a:p>
        </p:txBody>
      </p:sp>
      <p:sp>
        <p:nvSpPr>
          <p:cNvPr id="110" name="Graphic 108">
            <a:extLst>
              <a:ext uri="{FF2B5EF4-FFF2-40B4-BE49-F238E27FC236}">
                <a16:creationId xmlns:a16="http://schemas.microsoft.com/office/drawing/2014/main" id="{F104D835-F684-2CC1-D5CA-F3AED764FF0E}"/>
              </a:ext>
            </a:extLst>
          </p:cNvPr>
          <p:cNvSpPr/>
          <p:nvPr/>
        </p:nvSpPr>
        <p:spPr>
          <a:xfrm>
            <a:off x="934677" y="2337759"/>
            <a:ext cx="354557" cy="373167"/>
          </a:xfrm>
          <a:custGeom>
            <a:avLst/>
            <a:gdLst>
              <a:gd name="connsiteX0" fmla="*/ 95634 w 440036"/>
              <a:gd name="connsiteY0" fmla="*/ 463133 h 463133"/>
              <a:gd name="connsiteX1" fmla="*/ 92607 w 440036"/>
              <a:gd name="connsiteY1" fmla="*/ 455314 h 463133"/>
              <a:gd name="connsiteX2" fmla="*/ 78686 w 440036"/>
              <a:gd name="connsiteY2" fmla="*/ 461931 h 463133"/>
              <a:gd name="connsiteX3" fmla="*/ 73844 w 440036"/>
              <a:gd name="connsiteY3" fmla="*/ 455916 h 463133"/>
              <a:gd name="connsiteX4" fmla="*/ 69002 w 440036"/>
              <a:gd name="connsiteY4" fmla="*/ 455314 h 463133"/>
              <a:gd name="connsiteX5" fmla="*/ 56896 w 440036"/>
              <a:gd name="connsiteY5" fmla="*/ 459525 h 463133"/>
              <a:gd name="connsiteX6" fmla="*/ 50843 w 440036"/>
              <a:gd name="connsiteY6" fmla="*/ 448097 h 463133"/>
              <a:gd name="connsiteX7" fmla="*/ 11500 w 440036"/>
              <a:gd name="connsiteY7" fmla="*/ 353064 h 463133"/>
              <a:gd name="connsiteX8" fmla="*/ 0 w 440036"/>
              <a:gd name="connsiteY8" fmla="*/ 289910 h 463133"/>
              <a:gd name="connsiteX9" fmla="*/ 10290 w 440036"/>
              <a:gd name="connsiteY9" fmla="*/ 294120 h 463133"/>
              <a:gd name="connsiteX10" fmla="*/ 18158 w 440036"/>
              <a:gd name="connsiteY10" fmla="*/ 281489 h 463133"/>
              <a:gd name="connsiteX11" fmla="*/ 24816 w 440036"/>
              <a:gd name="connsiteY11" fmla="*/ 283895 h 463133"/>
              <a:gd name="connsiteX12" fmla="*/ 30264 w 440036"/>
              <a:gd name="connsiteY12" fmla="*/ 281489 h 463133"/>
              <a:gd name="connsiteX13" fmla="*/ 39948 w 440036"/>
              <a:gd name="connsiteY13" fmla="*/ 267054 h 463133"/>
              <a:gd name="connsiteX14" fmla="*/ 50843 w 440036"/>
              <a:gd name="connsiteY14" fmla="*/ 270662 h 463133"/>
              <a:gd name="connsiteX15" fmla="*/ 51449 w 440036"/>
              <a:gd name="connsiteY15" fmla="*/ 270662 h 463133"/>
              <a:gd name="connsiteX16" fmla="*/ 57501 w 440036"/>
              <a:gd name="connsiteY16" fmla="*/ 267054 h 463133"/>
              <a:gd name="connsiteX17" fmla="*/ 64765 w 440036"/>
              <a:gd name="connsiteY17" fmla="*/ 264046 h 463133"/>
              <a:gd name="connsiteX18" fmla="*/ 66580 w 440036"/>
              <a:gd name="connsiteY18" fmla="*/ 264648 h 463133"/>
              <a:gd name="connsiteX19" fmla="*/ 85949 w 440036"/>
              <a:gd name="connsiteY19" fmla="*/ 291112 h 463133"/>
              <a:gd name="connsiteX20" fmla="*/ 107739 w 440036"/>
              <a:gd name="connsiteY20" fmla="*/ 336824 h 463133"/>
              <a:gd name="connsiteX21" fmla="*/ 133161 w 440036"/>
              <a:gd name="connsiteY21" fmla="*/ 313968 h 463133"/>
              <a:gd name="connsiteX22" fmla="*/ 163425 w 440036"/>
              <a:gd name="connsiteY22" fmla="*/ 253821 h 463133"/>
              <a:gd name="connsiteX23" fmla="*/ 165846 w 440036"/>
              <a:gd name="connsiteY23" fmla="*/ 261039 h 463133"/>
              <a:gd name="connsiteX24" fmla="*/ 200952 w 440036"/>
              <a:gd name="connsiteY24" fmla="*/ 204500 h 463133"/>
              <a:gd name="connsiteX25" fmla="*/ 337744 w 440036"/>
              <a:gd name="connsiteY25" fmla="*/ 33682 h 463133"/>
              <a:gd name="connsiteX26" fmla="*/ 374061 w 440036"/>
              <a:gd name="connsiteY26" fmla="*/ 3609 h 463133"/>
              <a:gd name="connsiteX27" fmla="*/ 371640 w 440036"/>
              <a:gd name="connsiteY27" fmla="*/ 15638 h 463133"/>
              <a:gd name="connsiteX28" fmla="*/ 374061 w 440036"/>
              <a:gd name="connsiteY28" fmla="*/ 18044 h 463133"/>
              <a:gd name="connsiteX29" fmla="*/ 391009 w 440036"/>
              <a:gd name="connsiteY29" fmla="*/ 9624 h 463133"/>
              <a:gd name="connsiteX30" fmla="*/ 391009 w 440036"/>
              <a:gd name="connsiteY30" fmla="*/ 12029 h 463133"/>
              <a:gd name="connsiteX31" fmla="*/ 393430 w 440036"/>
              <a:gd name="connsiteY31" fmla="*/ 16841 h 463133"/>
              <a:gd name="connsiteX32" fmla="*/ 406746 w 440036"/>
              <a:gd name="connsiteY32" fmla="*/ 3609 h 463133"/>
              <a:gd name="connsiteX33" fmla="*/ 405535 w 440036"/>
              <a:gd name="connsiteY33" fmla="*/ 12029 h 463133"/>
              <a:gd name="connsiteX34" fmla="*/ 426115 w 440036"/>
              <a:gd name="connsiteY34" fmla="*/ 0 h 463133"/>
              <a:gd name="connsiteX35" fmla="*/ 421273 w 440036"/>
              <a:gd name="connsiteY35" fmla="*/ 10827 h 463133"/>
              <a:gd name="connsiteX36" fmla="*/ 435194 w 440036"/>
              <a:gd name="connsiteY36" fmla="*/ 4210 h 463133"/>
              <a:gd name="connsiteX37" fmla="*/ 440036 w 440036"/>
              <a:gd name="connsiteY37" fmla="*/ 12029 h 463133"/>
              <a:gd name="connsiteX38" fmla="*/ 429141 w 440036"/>
              <a:gd name="connsiteY38" fmla="*/ 31878 h 463133"/>
              <a:gd name="connsiteX39" fmla="*/ 349245 w 440036"/>
              <a:gd name="connsiteY39" fmla="*/ 122099 h 463133"/>
              <a:gd name="connsiteX40" fmla="*/ 200952 w 440036"/>
              <a:gd name="connsiteY40" fmla="*/ 323592 h 463133"/>
              <a:gd name="connsiteX41" fmla="*/ 163425 w 440036"/>
              <a:gd name="connsiteY41" fmla="*/ 386747 h 463133"/>
              <a:gd name="connsiteX42" fmla="*/ 131345 w 440036"/>
              <a:gd name="connsiteY42" fmla="*/ 437872 h 463133"/>
              <a:gd name="connsiteX43" fmla="*/ 111371 w 440036"/>
              <a:gd name="connsiteY43" fmla="*/ 457119 h 463133"/>
              <a:gd name="connsiteX44" fmla="*/ 105923 w 440036"/>
              <a:gd name="connsiteY44" fmla="*/ 454111 h 463133"/>
              <a:gd name="connsiteX45" fmla="*/ 101081 w 440036"/>
              <a:gd name="connsiteY45" fmla="*/ 457119 h 463133"/>
              <a:gd name="connsiteX46" fmla="*/ 95634 w 440036"/>
              <a:gd name="connsiteY46" fmla="*/ 463133 h 46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0036" h="463133">
                <a:moveTo>
                  <a:pt x="95634" y="463133"/>
                </a:moveTo>
                <a:cubicBezTo>
                  <a:pt x="95634" y="457720"/>
                  <a:pt x="95028" y="455314"/>
                  <a:pt x="92607" y="455314"/>
                </a:cubicBezTo>
                <a:lnTo>
                  <a:pt x="78686" y="461931"/>
                </a:lnTo>
                <a:cubicBezTo>
                  <a:pt x="78686" y="458923"/>
                  <a:pt x="76870" y="457119"/>
                  <a:pt x="73844" y="455916"/>
                </a:cubicBezTo>
                <a:lnTo>
                  <a:pt x="69002" y="455314"/>
                </a:lnTo>
                <a:cubicBezTo>
                  <a:pt x="64765" y="455314"/>
                  <a:pt x="62949" y="455916"/>
                  <a:pt x="56896" y="459525"/>
                </a:cubicBezTo>
                <a:cubicBezTo>
                  <a:pt x="55080" y="455916"/>
                  <a:pt x="52659" y="451705"/>
                  <a:pt x="50843" y="448097"/>
                </a:cubicBezTo>
                <a:cubicBezTo>
                  <a:pt x="35106" y="418023"/>
                  <a:pt x="18764" y="372913"/>
                  <a:pt x="11500" y="353064"/>
                </a:cubicBezTo>
                <a:cubicBezTo>
                  <a:pt x="7869" y="342839"/>
                  <a:pt x="4237" y="321788"/>
                  <a:pt x="0" y="289910"/>
                </a:cubicBezTo>
                <a:cubicBezTo>
                  <a:pt x="4842" y="292917"/>
                  <a:pt x="8474" y="294120"/>
                  <a:pt x="10290" y="294120"/>
                </a:cubicBezTo>
                <a:cubicBezTo>
                  <a:pt x="12711" y="294120"/>
                  <a:pt x="15737" y="289910"/>
                  <a:pt x="18158" y="281489"/>
                </a:cubicBezTo>
                <a:cubicBezTo>
                  <a:pt x="19369" y="283293"/>
                  <a:pt x="21790" y="283895"/>
                  <a:pt x="24816" y="283895"/>
                </a:cubicBezTo>
                <a:cubicBezTo>
                  <a:pt x="26632" y="283895"/>
                  <a:pt x="29053" y="283293"/>
                  <a:pt x="30264" y="281489"/>
                </a:cubicBezTo>
                <a:lnTo>
                  <a:pt x="39948" y="267054"/>
                </a:lnTo>
                <a:lnTo>
                  <a:pt x="50843" y="270662"/>
                </a:lnTo>
                <a:lnTo>
                  <a:pt x="51449" y="270662"/>
                </a:lnTo>
                <a:cubicBezTo>
                  <a:pt x="52659" y="270662"/>
                  <a:pt x="54475" y="268858"/>
                  <a:pt x="57501" y="267054"/>
                </a:cubicBezTo>
                <a:cubicBezTo>
                  <a:pt x="60528" y="265249"/>
                  <a:pt x="62949" y="264046"/>
                  <a:pt x="64765" y="264046"/>
                </a:cubicBezTo>
                <a:lnTo>
                  <a:pt x="66580" y="264648"/>
                </a:lnTo>
                <a:cubicBezTo>
                  <a:pt x="76265" y="269459"/>
                  <a:pt x="82923" y="277880"/>
                  <a:pt x="85949" y="291112"/>
                </a:cubicBezTo>
                <a:cubicBezTo>
                  <a:pt x="93213" y="321788"/>
                  <a:pt x="99871" y="336824"/>
                  <a:pt x="107739" y="336824"/>
                </a:cubicBezTo>
                <a:cubicBezTo>
                  <a:pt x="114397" y="336824"/>
                  <a:pt x="123476" y="329005"/>
                  <a:pt x="133161" y="313968"/>
                </a:cubicBezTo>
                <a:cubicBezTo>
                  <a:pt x="142845" y="298932"/>
                  <a:pt x="152530" y="278482"/>
                  <a:pt x="163425" y="253821"/>
                </a:cubicBezTo>
                <a:cubicBezTo>
                  <a:pt x="164030" y="258633"/>
                  <a:pt x="164635" y="261039"/>
                  <a:pt x="165846" y="261039"/>
                </a:cubicBezTo>
                <a:cubicBezTo>
                  <a:pt x="169477" y="261039"/>
                  <a:pt x="178557" y="239987"/>
                  <a:pt x="200952" y="204500"/>
                </a:cubicBezTo>
                <a:cubicBezTo>
                  <a:pt x="234242" y="150969"/>
                  <a:pt x="316560" y="48118"/>
                  <a:pt x="337744" y="33682"/>
                </a:cubicBezTo>
                <a:cubicBezTo>
                  <a:pt x="353482" y="22856"/>
                  <a:pt x="365587" y="12631"/>
                  <a:pt x="374061" y="3609"/>
                </a:cubicBezTo>
                <a:cubicBezTo>
                  <a:pt x="372850" y="9624"/>
                  <a:pt x="371640" y="13834"/>
                  <a:pt x="371640" y="15638"/>
                </a:cubicBezTo>
                <a:cubicBezTo>
                  <a:pt x="371640" y="17443"/>
                  <a:pt x="372850" y="18044"/>
                  <a:pt x="374061" y="18044"/>
                </a:cubicBezTo>
                <a:lnTo>
                  <a:pt x="391009" y="9624"/>
                </a:lnTo>
                <a:lnTo>
                  <a:pt x="391009" y="12029"/>
                </a:lnTo>
                <a:cubicBezTo>
                  <a:pt x="391009" y="15037"/>
                  <a:pt x="391614" y="16841"/>
                  <a:pt x="393430" y="16841"/>
                </a:cubicBezTo>
                <a:cubicBezTo>
                  <a:pt x="395851" y="16841"/>
                  <a:pt x="405535" y="7218"/>
                  <a:pt x="406746" y="3609"/>
                </a:cubicBezTo>
                <a:lnTo>
                  <a:pt x="405535" y="12029"/>
                </a:lnTo>
                <a:lnTo>
                  <a:pt x="426115" y="0"/>
                </a:lnTo>
                <a:lnTo>
                  <a:pt x="421273" y="10827"/>
                </a:lnTo>
                <a:cubicBezTo>
                  <a:pt x="427325" y="6616"/>
                  <a:pt x="432167" y="4210"/>
                  <a:pt x="435194" y="4210"/>
                </a:cubicBezTo>
                <a:cubicBezTo>
                  <a:pt x="438220" y="4210"/>
                  <a:pt x="440036" y="9022"/>
                  <a:pt x="440036" y="12029"/>
                </a:cubicBezTo>
                <a:cubicBezTo>
                  <a:pt x="440036" y="16841"/>
                  <a:pt x="435799" y="23457"/>
                  <a:pt x="429141" y="31878"/>
                </a:cubicBezTo>
                <a:cubicBezTo>
                  <a:pt x="421878" y="41502"/>
                  <a:pt x="403720" y="60147"/>
                  <a:pt x="349245" y="122099"/>
                </a:cubicBezTo>
                <a:cubicBezTo>
                  <a:pt x="325639" y="148564"/>
                  <a:pt x="220926" y="289910"/>
                  <a:pt x="200952" y="323592"/>
                </a:cubicBezTo>
                <a:lnTo>
                  <a:pt x="163425" y="386747"/>
                </a:lnTo>
                <a:cubicBezTo>
                  <a:pt x="147082" y="413813"/>
                  <a:pt x="136793" y="431255"/>
                  <a:pt x="131345" y="437872"/>
                </a:cubicBezTo>
                <a:cubicBezTo>
                  <a:pt x="125898" y="444488"/>
                  <a:pt x="119239" y="451104"/>
                  <a:pt x="111371" y="457119"/>
                </a:cubicBezTo>
                <a:lnTo>
                  <a:pt x="105923" y="454111"/>
                </a:lnTo>
                <a:lnTo>
                  <a:pt x="101081" y="457119"/>
                </a:lnTo>
                <a:lnTo>
                  <a:pt x="95634" y="463133"/>
                </a:lnTo>
                <a:close/>
              </a:path>
            </a:pathLst>
          </a:custGeom>
          <a:solidFill>
            <a:srgbClr val="EE4433"/>
          </a:solidFill>
          <a:ln w="9322" cap="flat">
            <a:noFill/>
            <a:prstDash val="solid"/>
            <a:miter/>
          </a:ln>
        </p:spPr>
        <p:txBody>
          <a:bodyPr rtlCol="0" anchor="ctr"/>
          <a:lstStyle/>
          <a:p>
            <a:endParaRPr lang="en-GB"/>
          </a:p>
        </p:txBody>
      </p:sp>
      <p:sp>
        <p:nvSpPr>
          <p:cNvPr id="126" name="Graphic 108">
            <a:extLst>
              <a:ext uri="{FF2B5EF4-FFF2-40B4-BE49-F238E27FC236}">
                <a16:creationId xmlns:a16="http://schemas.microsoft.com/office/drawing/2014/main" id="{E9898E26-A26A-7CD3-A310-5FF130AFE609}"/>
              </a:ext>
            </a:extLst>
          </p:cNvPr>
          <p:cNvSpPr/>
          <p:nvPr/>
        </p:nvSpPr>
        <p:spPr>
          <a:xfrm>
            <a:off x="934677" y="3105510"/>
            <a:ext cx="354557" cy="373167"/>
          </a:xfrm>
          <a:custGeom>
            <a:avLst/>
            <a:gdLst>
              <a:gd name="connsiteX0" fmla="*/ 95634 w 440036"/>
              <a:gd name="connsiteY0" fmla="*/ 463133 h 463133"/>
              <a:gd name="connsiteX1" fmla="*/ 92607 w 440036"/>
              <a:gd name="connsiteY1" fmla="*/ 455314 h 463133"/>
              <a:gd name="connsiteX2" fmla="*/ 78686 w 440036"/>
              <a:gd name="connsiteY2" fmla="*/ 461931 h 463133"/>
              <a:gd name="connsiteX3" fmla="*/ 73844 w 440036"/>
              <a:gd name="connsiteY3" fmla="*/ 455916 h 463133"/>
              <a:gd name="connsiteX4" fmla="*/ 69002 w 440036"/>
              <a:gd name="connsiteY4" fmla="*/ 455314 h 463133"/>
              <a:gd name="connsiteX5" fmla="*/ 56896 w 440036"/>
              <a:gd name="connsiteY5" fmla="*/ 459525 h 463133"/>
              <a:gd name="connsiteX6" fmla="*/ 50843 w 440036"/>
              <a:gd name="connsiteY6" fmla="*/ 448097 h 463133"/>
              <a:gd name="connsiteX7" fmla="*/ 11500 w 440036"/>
              <a:gd name="connsiteY7" fmla="*/ 353064 h 463133"/>
              <a:gd name="connsiteX8" fmla="*/ 0 w 440036"/>
              <a:gd name="connsiteY8" fmla="*/ 289910 h 463133"/>
              <a:gd name="connsiteX9" fmla="*/ 10290 w 440036"/>
              <a:gd name="connsiteY9" fmla="*/ 294120 h 463133"/>
              <a:gd name="connsiteX10" fmla="*/ 18158 w 440036"/>
              <a:gd name="connsiteY10" fmla="*/ 281489 h 463133"/>
              <a:gd name="connsiteX11" fmla="*/ 24816 w 440036"/>
              <a:gd name="connsiteY11" fmla="*/ 283895 h 463133"/>
              <a:gd name="connsiteX12" fmla="*/ 30264 w 440036"/>
              <a:gd name="connsiteY12" fmla="*/ 281489 h 463133"/>
              <a:gd name="connsiteX13" fmla="*/ 39948 w 440036"/>
              <a:gd name="connsiteY13" fmla="*/ 267054 h 463133"/>
              <a:gd name="connsiteX14" fmla="*/ 50843 w 440036"/>
              <a:gd name="connsiteY14" fmla="*/ 270662 h 463133"/>
              <a:gd name="connsiteX15" fmla="*/ 51449 w 440036"/>
              <a:gd name="connsiteY15" fmla="*/ 270662 h 463133"/>
              <a:gd name="connsiteX16" fmla="*/ 57501 w 440036"/>
              <a:gd name="connsiteY16" fmla="*/ 267054 h 463133"/>
              <a:gd name="connsiteX17" fmla="*/ 64765 w 440036"/>
              <a:gd name="connsiteY17" fmla="*/ 264046 h 463133"/>
              <a:gd name="connsiteX18" fmla="*/ 66580 w 440036"/>
              <a:gd name="connsiteY18" fmla="*/ 264648 h 463133"/>
              <a:gd name="connsiteX19" fmla="*/ 85949 w 440036"/>
              <a:gd name="connsiteY19" fmla="*/ 291112 h 463133"/>
              <a:gd name="connsiteX20" fmla="*/ 107739 w 440036"/>
              <a:gd name="connsiteY20" fmla="*/ 336824 h 463133"/>
              <a:gd name="connsiteX21" fmla="*/ 133161 w 440036"/>
              <a:gd name="connsiteY21" fmla="*/ 313968 h 463133"/>
              <a:gd name="connsiteX22" fmla="*/ 163425 w 440036"/>
              <a:gd name="connsiteY22" fmla="*/ 253821 h 463133"/>
              <a:gd name="connsiteX23" fmla="*/ 165846 w 440036"/>
              <a:gd name="connsiteY23" fmla="*/ 261039 h 463133"/>
              <a:gd name="connsiteX24" fmla="*/ 200952 w 440036"/>
              <a:gd name="connsiteY24" fmla="*/ 204500 h 463133"/>
              <a:gd name="connsiteX25" fmla="*/ 337744 w 440036"/>
              <a:gd name="connsiteY25" fmla="*/ 33682 h 463133"/>
              <a:gd name="connsiteX26" fmla="*/ 374061 w 440036"/>
              <a:gd name="connsiteY26" fmla="*/ 3609 h 463133"/>
              <a:gd name="connsiteX27" fmla="*/ 371640 w 440036"/>
              <a:gd name="connsiteY27" fmla="*/ 15638 h 463133"/>
              <a:gd name="connsiteX28" fmla="*/ 374061 w 440036"/>
              <a:gd name="connsiteY28" fmla="*/ 18044 h 463133"/>
              <a:gd name="connsiteX29" fmla="*/ 391009 w 440036"/>
              <a:gd name="connsiteY29" fmla="*/ 9624 h 463133"/>
              <a:gd name="connsiteX30" fmla="*/ 391009 w 440036"/>
              <a:gd name="connsiteY30" fmla="*/ 12029 h 463133"/>
              <a:gd name="connsiteX31" fmla="*/ 393430 w 440036"/>
              <a:gd name="connsiteY31" fmla="*/ 16841 h 463133"/>
              <a:gd name="connsiteX32" fmla="*/ 406746 w 440036"/>
              <a:gd name="connsiteY32" fmla="*/ 3609 h 463133"/>
              <a:gd name="connsiteX33" fmla="*/ 405535 w 440036"/>
              <a:gd name="connsiteY33" fmla="*/ 12029 h 463133"/>
              <a:gd name="connsiteX34" fmla="*/ 426115 w 440036"/>
              <a:gd name="connsiteY34" fmla="*/ 0 h 463133"/>
              <a:gd name="connsiteX35" fmla="*/ 421273 w 440036"/>
              <a:gd name="connsiteY35" fmla="*/ 10827 h 463133"/>
              <a:gd name="connsiteX36" fmla="*/ 435194 w 440036"/>
              <a:gd name="connsiteY36" fmla="*/ 4210 h 463133"/>
              <a:gd name="connsiteX37" fmla="*/ 440036 w 440036"/>
              <a:gd name="connsiteY37" fmla="*/ 12029 h 463133"/>
              <a:gd name="connsiteX38" fmla="*/ 429141 w 440036"/>
              <a:gd name="connsiteY38" fmla="*/ 31878 h 463133"/>
              <a:gd name="connsiteX39" fmla="*/ 349245 w 440036"/>
              <a:gd name="connsiteY39" fmla="*/ 122099 h 463133"/>
              <a:gd name="connsiteX40" fmla="*/ 200952 w 440036"/>
              <a:gd name="connsiteY40" fmla="*/ 323592 h 463133"/>
              <a:gd name="connsiteX41" fmla="*/ 163425 w 440036"/>
              <a:gd name="connsiteY41" fmla="*/ 386747 h 463133"/>
              <a:gd name="connsiteX42" fmla="*/ 131345 w 440036"/>
              <a:gd name="connsiteY42" fmla="*/ 437872 h 463133"/>
              <a:gd name="connsiteX43" fmla="*/ 111371 w 440036"/>
              <a:gd name="connsiteY43" fmla="*/ 457119 h 463133"/>
              <a:gd name="connsiteX44" fmla="*/ 105923 w 440036"/>
              <a:gd name="connsiteY44" fmla="*/ 454111 h 463133"/>
              <a:gd name="connsiteX45" fmla="*/ 101081 w 440036"/>
              <a:gd name="connsiteY45" fmla="*/ 457119 h 463133"/>
              <a:gd name="connsiteX46" fmla="*/ 95634 w 440036"/>
              <a:gd name="connsiteY46" fmla="*/ 463133 h 46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0036" h="463133">
                <a:moveTo>
                  <a:pt x="95634" y="463133"/>
                </a:moveTo>
                <a:cubicBezTo>
                  <a:pt x="95634" y="457720"/>
                  <a:pt x="95028" y="455314"/>
                  <a:pt x="92607" y="455314"/>
                </a:cubicBezTo>
                <a:lnTo>
                  <a:pt x="78686" y="461931"/>
                </a:lnTo>
                <a:cubicBezTo>
                  <a:pt x="78686" y="458923"/>
                  <a:pt x="76870" y="457119"/>
                  <a:pt x="73844" y="455916"/>
                </a:cubicBezTo>
                <a:lnTo>
                  <a:pt x="69002" y="455314"/>
                </a:lnTo>
                <a:cubicBezTo>
                  <a:pt x="64765" y="455314"/>
                  <a:pt x="62949" y="455916"/>
                  <a:pt x="56896" y="459525"/>
                </a:cubicBezTo>
                <a:cubicBezTo>
                  <a:pt x="55080" y="455916"/>
                  <a:pt x="52659" y="451705"/>
                  <a:pt x="50843" y="448097"/>
                </a:cubicBezTo>
                <a:cubicBezTo>
                  <a:pt x="35106" y="418023"/>
                  <a:pt x="18764" y="372913"/>
                  <a:pt x="11500" y="353064"/>
                </a:cubicBezTo>
                <a:cubicBezTo>
                  <a:pt x="7869" y="342839"/>
                  <a:pt x="4237" y="321788"/>
                  <a:pt x="0" y="289910"/>
                </a:cubicBezTo>
                <a:cubicBezTo>
                  <a:pt x="4842" y="292917"/>
                  <a:pt x="8474" y="294120"/>
                  <a:pt x="10290" y="294120"/>
                </a:cubicBezTo>
                <a:cubicBezTo>
                  <a:pt x="12711" y="294120"/>
                  <a:pt x="15737" y="289910"/>
                  <a:pt x="18158" y="281489"/>
                </a:cubicBezTo>
                <a:cubicBezTo>
                  <a:pt x="19369" y="283293"/>
                  <a:pt x="21790" y="283895"/>
                  <a:pt x="24816" y="283895"/>
                </a:cubicBezTo>
                <a:cubicBezTo>
                  <a:pt x="26632" y="283895"/>
                  <a:pt x="29053" y="283293"/>
                  <a:pt x="30264" y="281489"/>
                </a:cubicBezTo>
                <a:lnTo>
                  <a:pt x="39948" y="267054"/>
                </a:lnTo>
                <a:lnTo>
                  <a:pt x="50843" y="270662"/>
                </a:lnTo>
                <a:lnTo>
                  <a:pt x="51449" y="270662"/>
                </a:lnTo>
                <a:cubicBezTo>
                  <a:pt x="52659" y="270662"/>
                  <a:pt x="54475" y="268858"/>
                  <a:pt x="57501" y="267054"/>
                </a:cubicBezTo>
                <a:cubicBezTo>
                  <a:pt x="60528" y="265249"/>
                  <a:pt x="62949" y="264046"/>
                  <a:pt x="64765" y="264046"/>
                </a:cubicBezTo>
                <a:lnTo>
                  <a:pt x="66580" y="264648"/>
                </a:lnTo>
                <a:cubicBezTo>
                  <a:pt x="76265" y="269459"/>
                  <a:pt x="82923" y="277880"/>
                  <a:pt x="85949" y="291112"/>
                </a:cubicBezTo>
                <a:cubicBezTo>
                  <a:pt x="93213" y="321788"/>
                  <a:pt x="99871" y="336824"/>
                  <a:pt x="107739" y="336824"/>
                </a:cubicBezTo>
                <a:cubicBezTo>
                  <a:pt x="114397" y="336824"/>
                  <a:pt x="123476" y="329005"/>
                  <a:pt x="133161" y="313968"/>
                </a:cubicBezTo>
                <a:cubicBezTo>
                  <a:pt x="142845" y="298932"/>
                  <a:pt x="152530" y="278482"/>
                  <a:pt x="163425" y="253821"/>
                </a:cubicBezTo>
                <a:cubicBezTo>
                  <a:pt x="164030" y="258633"/>
                  <a:pt x="164635" y="261039"/>
                  <a:pt x="165846" y="261039"/>
                </a:cubicBezTo>
                <a:cubicBezTo>
                  <a:pt x="169477" y="261039"/>
                  <a:pt x="178557" y="239987"/>
                  <a:pt x="200952" y="204500"/>
                </a:cubicBezTo>
                <a:cubicBezTo>
                  <a:pt x="234242" y="150969"/>
                  <a:pt x="316560" y="48118"/>
                  <a:pt x="337744" y="33682"/>
                </a:cubicBezTo>
                <a:cubicBezTo>
                  <a:pt x="353482" y="22856"/>
                  <a:pt x="365587" y="12631"/>
                  <a:pt x="374061" y="3609"/>
                </a:cubicBezTo>
                <a:cubicBezTo>
                  <a:pt x="372850" y="9624"/>
                  <a:pt x="371640" y="13834"/>
                  <a:pt x="371640" y="15638"/>
                </a:cubicBezTo>
                <a:cubicBezTo>
                  <a:pt x="371640" y="17443"/>
                  <a:pt x="372850" y="18044"/>
                  <a:pt x="374061" y="18044"/>
                </a:cubicBezTo>
                <a:lnTo>
                  <a:pt x="391009" y="9624"/>
                </a:lnTo>
                <a:lnTo>
                  <a:pt x="391009" y="12029"/>
                </a:lnTo>
                <a:cubicBezTo>
                  <a:pt x="391009" y="15037"/>
                  <a:pt x="391614" y="16841"/>
                  <a:pt x="393430" y="16841"/>
                </a:cubicBezTo>
                <a:cubicBezTo>
                  <a:pt x="395851" y="16841"/>
                  <a:pt x="405535" y="7218"/>
                  <a:pt x="406746" y="3609"/>
                </a:cubicBezTo>
                <a:lnTo>
                  <a:pt x="405535" y="12029"/>
                </a:lnTo>
                <a:lnTo>
                  <a:pt x="426115" y="0"/>
                </a:lnTo>
                <a:lnTo>
                  <a:pt x="421273" y="10827"/>
                </a:lnTo>
                <a:cubicBezTo>
                  <a:pt x="427325" y="6616"/>
                  <a:pt x="432167" y="4210"/>
                  <a:pt x="435194" y="4210"/>
                </a:cubicBezTo>
                <a:cubicBezTo>
                  <a:pt x="438220" y="4210"/>
                  <a:pt x="440036" y="9022"/>
                  <a:pt x="440036" y="12029"/>
                </a:cubicBezTo>
                <a:cubicBezTo>
                  <a:pt x="440036" y="16841"/>
                  <a:pt x="435799" y="23457"/>
                  <a:pt x="429141" y="31878"/>
                </a:cubicBezTo>
                <a:cubicBezTo>
                  <a:pt x="421878" y="41502"/>
                  <a:pt x="403720" y="60147"/>
                  <a:pt x="349245" y="122099"/>
                </a:cubicBezTo>
                <a:cubicBezTo>
                  <a:pt x="325639" y="148564"/>
                  <a:pt x="220926" y="289910"/>
                  <a:pt x="200952" y="323592"/>
                </a:cubicBezTo>
                <a:lnTo>
                  <a:pt x="163425" y="386747"/>
                </a:lnTo>
                <a:cubicBezTo>
                  <a:pt x="147082" y="413813"/>
                  <a:pt x="136793" y="431255"/>
                  <a:pt x="131345" y="437872"/>
                </a:cubicBezTo>
                <a:cubicBezTo>
                  <a:pt x="125898" y="444488"/>
                  <a:pt x="119239" y="451104"/>
                  <a:pt x="111371" y="457119"/>
                </a:cubicBezTo>
                <a:lnTo>
                  <a:pt x="105923" y="454111"/>
                </a:lnTo>
                <a:lnTo>
                  <a:pt x="101081" y="457119"/>
                </a:lnTo>
                <a:lnTo>
                  <a:pt x="95634" y="463133"/>
                </a:lnTo>
                <a:close/>
              </a:path>
            </a:pathLst>
          </a:custGeom>
          <a:solidFill>
            <a:srgbClr val="EE4433"/>
          </a:solidFill>
          <a:ln w="9322"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653A6CCE-66D6-315B-0288-B4D8592EDC0F}"/>
              </a:ext>
            </a:extLst>
          </p:cNvPr>
          <p:cNvSpPr txBox="1">
            <a:spLocks/>
          </p:cNvSpPr>
          <p:nvPr/>
        </p:nvSpPr>
        <p:spPr>
          <a:xfrm>
            <a:off x="1276473" y="5501441"/>
            <a:ext cx="4520241" cy="542136"/>
          </a:xfrm>
          <a:prstGeom prst="rect">
            <a:avLst/>
          </a:prstGeom>
        </p:spPr>
        <p:txBody>
          <a:bodyPr vert="horz" wrap="square" lIns="91440" tIns="45720" rIns="91440" bIns="4572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spc="-100" baseline="0">
                <a:solidFill>
                  <a:schemeClr val="accent1"/>
                </a:solidFill>
                <a:latin typeface="Instrument Serif" pitchFamily="2"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spc="-100" baseline="0">
                <a:solidFill>
                  <a:schemeClr val="tx1"/>
                </a:solidFill>
                <a:latin typeface="Instrument Serif" pitchFamily="2"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i="0" kern="1200" spc="-100" baseline="0">
                <a:solidFill>
                  <a:schemeClr val="tx1"/>
                </a:solidFill>
                <a:latin typeface="Instrument Serif" pitchFamily="2"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a:t>Delete Excess Training Data</a:t>
            </a:r>
          </a:p>
        </p:txBody>
      </p:sp>
      <p:sp>
        <p:nvSpPr>
          <p:cNvPr id="4" name="Rectangle 3">
            <a:extLst>
              <a:ext uri="{FF2B5EF4-FFF2-40B4-BE49-F238E27FC236}">
                <a16:creationId xmlns:a16="http://schemas.microsoft.com/office/drawing/2014/main" id="{B0FF8337-D475-5BD7-1E1D-4F95BEC4D7E3}"/>
              </a:ext>
            </a:extLst>
          </p:cNvPr>
          <p:cNvSpPr/>
          <p:nvPr/>
        </p:nvSpPr>
        <p:spPr>
          <a:xfrm>
            <a:off x="6304547" y="2223758"/>
            <a:ext cx="5212061" cy="463424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2400"/>
              </a:spcAft>
            </a:pPr>
            <a:r>
              <a:rPr lang="en-SG" sz="2400">
                <a:solidFill>
                  <a:srgbClr val="3B5D46"/>
                </a:solidFill>
                <a:latin typeface="Instrument Serif" panose="020B0604020202020204" charset="0"/>
              </a:rPr>
              <a:t>Solo recordings are extracted based on the ensemble label of the music recording</a:t>
            </a:r>
          </a:p>
        </p:txBody>
      </p:sp>
      <p:sp>
        <p:nvSpPr>
          <p:cNvPr id="10" name="Text Placeholder 7">
            <a:extLst>
              <a:ext uri="{FF2B5EF4-FFF2-40B4-BE49-F238E27FC236}">
                <a16:creationId xmlns:a16="http://schemas.microsoft.com/office/drawing/2014/main" id="{BE66B8BC-0653-131E-8C65-D34D40B96841}"/>
              </a:ext>
            </a:extLst>
          </p:cNvPr>
          <p:cNvSpPr txBox="1">
            <a:spLocks/>
          </p:cNvSpPr>
          <p:nvPr/>
        </p:nvSpPr>
        <p:spPr>
          <a:xfrm>
            <a:off x="1285620" y="6281269"/>
            <a:ext cx="4520241" cy="542136"/>
          </a:xfrm>
          <a:prstGeom prst="rect">
            <a:avLst/>
          </a:prstGeom>
        </p:spPr>
        <p:txBody>
          <a:bodyPr vert="horz" wrap="square" lIns="91440" tIns="45720" rIns="91440" bIns="4572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spc="-100" baseline="0">
                <a:solidFill>
                  <a:schemeClr val="accent1"/>
                </a:solidFill>
                <a:latin typeface="Instrument Serif" pitchFamily="2"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spc="-100" baseline="0">
                <a:solidFill>
                  <a:schemeClr val="tx1"/>
                </a:solidFill>
                <a:latin typeface="Instrument Serif" pitchFamily="2"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i="0" kern="1200" spc="-100" baseline="0">
                <a:solidFill>
                  <a:schemeClr val="tx1"/>
                </a:solidFill>
                <a:latin typeface="Instrument Serif" pitchFamily="2"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a:t>Data Cleaning</a:t>
            </a:r>
          </a:p>
        </p:txBody>
      </p:sp>
    </p:spTree>
    <p:extLst>
      <p:ext uri="{BB962C8B-B14F-4D97-AF65-F5344CB8AC3E}">
        <p14:creationId xmlns:p14="http://schemas.microsoft.com/office/powerpoint/2010/main" val="2232474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1F31-960C-343F-DD63-0CFD7E1E8B83}"/>
              </a:ext>
            </a:extLst>
          </p:cNvPr>
          <p:cNvSpPr>
            <a:spLocks noGrp="1"/>
          </p:cNvSpPr>
          <p:nvPr>
            <p:ph type="title"/>
          </p:nvPr>
        </p:nvSpPr>
        <p:spPr>
          <a:xfrm>
            <a:off x="839788" y="549275"/>
            <a:ext cx="10515600" cy="393569"/>
          </a:xfrm>
        </p:spPr>
        <p:txBody>
          <a:bodyPr/>
          <a:lstStyle/>
          <a:p>
            <a:r>
              <a:rPr lang="en-GB" spc="-150"/>
              <a:t>Data Preparation</a:t>
            </a:r>
          </a:p>
        </p:txBody>
      </p:sp>
      <p:sp>
        <p:nvSpPr>
          <p:cNvPr id="3" name="Text Placeholder 2">
            <a:extLst>
              <a:ext uri="{FF2B5EF4-FFF2-40B4-BE49-F238E27FC236}">
                <a16:creationId xmlns:a16="http://schemas.microsoft.com/office/drawing/2014/main" id="{14BF5BDF-A5EE-8DDC-17A4-5A0F0D23DE56}"/>
              </a:ext>
            </a:extLst>
          </p:cNvPr>
          <p:cNvSpPr>
            <a:spLocks noGrp="1"/>
          </p:cNvSpPr>
          <p:nvPr>
            <p:ph type="body" idx="1"/>
          </p:nvPr>
        </p:nvSpPr>
        <p:spPr>
          <a:xfrm>
            <a:off x="670917" y="1349339"/>
            <a:ext cx="5212061" cy="823912"/>
          </a:xfrm>
        </p:spPr>
        <p:txBody>
          <a:bodyPr/>
          <a:lstStyle/>
          <a:p>
            <a:r>
              <a:rPr lang="en-GB" spc="-150"/>
              <a:t>Tasks</a:t>
            </a:r>
          </a:p>
        </p:txBody>
      </p:sp>
      <p:sp>
        <p:nvSpPr>
          <p:cNvPr id="5" name="Text Placeholder 4">
            <a:extLst>
              <a:ext uri="{FF2B5EF4-FFF2-40B4-BE49-F238E27FC236}">
                <a16:creationId xmlns:a16="http://schemas.microsoft.com/office/drawing/2014/main" id="{BC09D2C0-F376-28CC-043A-23D0EB7E6CC6}"/>
              </a:ext>
            </a:extLst>
          </p:cNvPr>
          <p:cNvSpPr>
            <a:spLocks noGrp="1"/>
          </p:cNvSpPr>
          <p:nvPr>
            <p:ph type="body" idx="13"/>
          </p:nvPr>
        </p:nvSpPr>
        <p:spPr>
          <a:xfrm>
            <a:off x="1276474" y="2382129"/>
            <a:ext cx="4520241" cy="542136"/>
          </a:xfrm>
        </p:spPr>
        <p:txBody>
          <a:bodyPr/>
          <a:lstStyle/>
          <a:p>
            <a:r>
              <a:rPr lang="en-GB" spc="-100" err="1"/>
              <a:t>MusicNet</a:t>
            </a:r>
            <a:r>
              <a:rPr lang="en-GB" spc="-100"/>
              <a:t> Dataset</a:t>
            </a:r>
          </a:p>
        </p:txBody>
      </p:sp>
      <p:sp>
        <p:nvSpPr>
          <p:cNvPr id="6" name="Text Placeholder 5">
            <a:extLst>
              <a:ext uri="{FF2B5EF4-FFF2-40B4-BE49-F238E27FC236}">
                <a16:creationId xmlns:a16="http://schemas.microsoft.com/office/drawing/2014/main" id="{B4C9BFB5-85B7-1740-B2CA-7AEA023FB6F3}"/>
              </a:ext>
            </a:extLst>
          </p:cNvPr>
          <p:cNvSpPr>
            <a:spLocks noGrp="1"/>
          </p:cNvSpPr>
          <p:nvPr>
            <p:ph type="body" idx="14"/>
          </p:nvPr>
        </p:nvSpPr>
        <p:spPr>
          <a:xfrm>
            <a:off x="1276474" y="3161957"/>
            <a:ext cx="4520241" cy="542136"/>
          </a:xfrm>
        </p:spPr>
        <p:txBody>
          <a:bodyPr/>
          <a:lstStyle/>
          <a:p>
            <a:r>
              <a:rPr lang="en-GB" spc="-100"/>
              <a:t>Extracting Solo Recordings</a:t>
            </a:r>
          </a:p>
        </p:txBody>
      </p:sp>
      <p:sp>
        <p:nvSpPr>
          <p:cNvPr id="7" name="Text Placeholder 6">
            <a:extLst>
              <a:ext uri="{FF2B5EF4-FFF2-40B4-BE49-F238E27FC236}">
                <a16:creationId xmlns:a16="http://schemas.microsoft.com/office/drawing/2014/main" id="{8C0E5F78-1E4D-0A41-24EA-C17ABE334C93}"/>
              </a:ext>
            </a:extLst>
          </p:cNvPr>
          <p:cNvSpPr>
            <a:spLocks noGrp="1"/>
          </p:cNvSpPr>
          <p:nvPr>
            <p:ph type="body" idx="15"/>
          </p:nvPr>
        </p:nvSpPr>
        <p:spPr>
          <a:xfrm>
            <a:off x="1276474" y="3941785"/>
            <a:ext cx="4520241" cy="542136"/>
          </a:xfrm>
        </p:spPr>
        <p:txBody>
          <a:bodyPr/>
          <a:lstStyle/>
          <a:p>
            <a:r>
              <a:rPr lang="en-GB" spc="-100"/>
              <a:t>Sorting Extracted Files</a:t>
            </a:r>
          </a:p>
        </p:txBody>
      </p:sp>
      <p:sp>
        <p:nvSpPr>
          <p:cNvPr id="8" name="Text Placeholder 7">
            <a:extLst>
              <a:ext uri="{FF2B5EF4-FFF2-40B4-BE49-F238E27FC236}">
                <a16:creationId xmlns:a16="http://schemas.microsoft.com/office/drawing/2014/main" id="{1187014E-AF57-90F8-8BD3-7B957421635C}"/>
              </a:ext>
            </a:extLst>
          </p:cNvPr>
          <p:cNvSpPr>
            <a:spLocks noGrp="1"/>
          </p:cNvSpPr>
          <p:nvPr>
            <p:ph type="body" idx="16"/>
          </p:nvPr>
        </p:nvSpPr>
        <p:spPr>
          <a:xfrm>
            <a:off x="1276474" y="4721613"/>
            <a:ext cx="4520241" cy="542136"/>
          </a:xfrm>
        </p:spPr>
        <p:txBody>
          <a:bodyPr/>
          <a:lstStyle/>
          <a:p>
            <a:r>
              <a:rPr lang="en-GB" spc="-100"/>
              <a:t>Split into 1-Second Segments</a:t>
            </a:r>
          </a:p>
        </p:txBody>
      </p:sp>
      <p:sp>
        <p:nvSpPr>
          <p:cNvPr id="110" name="Graphic 108">
            <a:extLst>
              <a:ext uri="{FF2B5EF4-FFF2-40B4-BE49-F238E27FC236}">
                <a16:creationId xmlns:a16="http://schemas.microsoft.com/office/drawing/2014/main" id="{F104D835-F684-2CC1-D5CA-F3AED764FF0E}"/>
              </a:ext>
            </a:extLst>
          </p:cNvPr>
          <p:cNvSpPr/>
          <p:nvPr/>
        </p:nvSpPr>
        <p:spPr>
          <a:xfrm>
            <a:off x="934677" y="2337759"/>
            <a:ext cx="354557" cy="373167"/>
          </a:xfrm>
          <a:custGeom>
            <a:avLst/>
            <a:gdLst>
              <a:gd name="connsiteX0" fmla="*/ 95634 w 440036"/>
              <a:gd name="connsiteY0" fmla="*/ 463133 h 463133"/>
              <a:gd name="connsiteX1" fmla="*/ 92607 w 440036"/>
              <a:gd name="connsiteY1" fmla="*/ 455314 h 463133"/>
              <a:gd name="connsiteX2" fmla="*/ 78686 w 440036"/>
              <a:gd name="connsiteY2" fmla="*/ 461931 h 463133"/>
              <a:gd name="connsiteX3" fmla="*/ 73844 w 440036"/>
              <a:gd name="connsiteY3" fmla="*/ 455916 h 463133"/>
              <a:gd name="connsiteX4" fmla="*/ 69002 w 440036"/>
              <a:gd name="connsiteY4" fmla="*/ 455314 h 463133"/>
              <a:gd name="connsiteX5" fmla="*/ 56896 w 440036"/>
              <a:gd name="connsiteY5" fmla="*/ 459525 h 463133"/>
              <a:gd name="connsiteX6" fmla="*/ 50843 w 440036"/>
              <a:gd name="connsiteY6" fmla="*/ 448097 h 463133"/>
              <a:gd name="connsiteX7" fmla="*/ 11500 w 440036"/>
              <a:gd name="connsiteY7" fmla="*/ 353064 h 463133"/>
              <a:gd name="connsiteX8" fmla="*/ 0 w 440036"/>
              <a:gd name="connsiteY8" fmla="*/ 289910 h 463133"/>
              <a:gd name="connsiteX9" fmla="*/ 10290 w 440036"/>
              <a:gd name="connsiteY9" fmla="*/ 294120 h 463133"/>
              <a:gd name="connsiteX10" fmla="*/ 18158 w 440036"/>
              <a:gd name="connsiteY10" fmla="*/ 281489 h 463133"/>
              <a:gd name="connsiteX11" fmla="*/ 24816 w 440036"/>
              <a:gd name="connsiteY11" fmla="*/ 283895 h 463133"/>
              <a:gd name="connsiteX12" fmla="*/ 30264 w 440036"/>
              <a:gd name="connsiteY12" fmla="*/ 281489 h 463133"/>
              <a:gd name="connsiteX13" fmla="*/ 39948 w 440036"/>
              <a:gd name="connsiteY13" fmla="*/ 267054 h 463133"/>
              <a:gd name="connsiteX14" fmla="*/ 50843 w 440036"/>
              <a:gd name="connsiteY14" fmla="*/ 270662 h 463133"/>
              <a:gd name="connsiteX15" fmla="*/ 51449 w 440036"/>
              <a:gd name="connsiteY15" fmla="*/ 270662 h 463133"/>
              <a:gd name="connsiteX16" fmla="*/ 57501 w 440036"/>
              <a:gd name="connsiteY16" fmla="*/ 267054 h 463133"/>
              <a:gd name="connsiteX17" fmla="*/ 64765 w 440036"/>
              <a:gd name="connsiteY17" fmla="*/ 264046 h 463133"/>
              <a:gd name="connsiteX18" fmla="*/ 66580 w 440036"/>
              <a:gd name="connsiteY18" fmla="*/ 264648 h 463133"/>
              <a:gd name="connsiteX19" fmla="*/ 85949 w 440036"/>
              <a:gd name="connsiteY19" fmla="*/ 291112 h 463133"/>
              <a:gd name="connsiteX20" fmla="*/ 107739 w 440036"/>
              <a:gd name="connsiteY20" fmla="*/ 336824 h 463133"/>
              <a:gd name="connsiteX21" fmla="*/ 133161 w 440036"/>
              <a:gd name="connsiteY21" fmla="*/ 313968 h 463133"/>
              <a:gd name="connsiteX22" fmla="*/ 163425 w 440036"/>
              <a:gd name="connsiteY22" fmla="*/ 253821 h 463133"/>
              <a:gd name="connsiteX23" fmla="*/ 165846 w 440036"/>
              <a:gd name="connsiteY23" fmla="*/ 261039 h 463133"/>
              <a:gd name="connsiteX24" fmla="*/ 200952 w 440036"/>
              <a:gd name="connsiteY24" fmla="*/ 204500 h 463133"/>
              <a:gd name="connsiteX25" fmla="*/ 337744 w 440036"/>
              <a:gd name="connsiteY25" fmla="*/ 33682 h 463133"/>
              <a:gd name="connsiteX26" fmla="*/ 374061 w 440036"/>
              <a:gd name="connsiteY26" fmla="*/ 3609 h 463133"/>
              <a:gd name="connsiteX27" fmla="*/ 371640 w 440036"/>
              <a:gd name="connsiteY27" fmla="*/ 15638 h 463133"/>
              <a:gd name="connsiteX28" fmla="*/ 374061 w 440036"/>
              <a:gd name="connsiteY28" fmla="*/ 18044 h 463133"/>
              <a:gd name="connsiteX29" fmla="*/ 391009 w 440036"/>
              <a:gd name="connsiteY29" fmla="*/ 9624 h 463133"/>
              <a:gd name="connsiteX30" fmla="*/ 391009 w 440036"/>
              <a:gd name="connsiteY30" fmla="*/ 12029 h 463133"/>
              <a:gd name="connsiteX31" fmla="*/ 393430 w 440036"/>
              <a:gd name="connsiteY31" fmla="*/ 16841 h 463133"/>
              <a:gd name="connsiteX32" fmla="*/ 406746 w 440036"/>
              <a:gd name="connsiteY32" fmla="*/ 3609 h 463133"/>
              <a:gd name="connsiteX33" fmla="*/ 405535 w 440036"/>
              <a:gd name="connsiteY33" fmla="*/ 12029 h 463133"/>
              <a:gd name="connsiteX34" fmla="*/ 426115 w 440036"/>
              <a:gd name="connsiteY34" fmla="*/ 0 h 463133"/>
              <a:gd name="connsiteX35" fmla="*/ 421273 w 440036"/>
              <a:gd name="connsiteY35" fmla="*/ 10827 h 463133"/>
              <a:gd name="connsiteX36" fmla="*/ 435194 w 440036"/>
              <a:gd name="connsiteY36" fmla="*/ 4210 h 463133"/>
              <a:gd name="connsiteX37" fmla="*/ 440036 w 440036"/>
              <a:gd name="connsiteY37" fmla="*/ 12029 h 463133"/>
              <a:gd name="connsiteX38" fmla="*/ 429141 w 440036"/>
              <a:gd name="connsiteY38" fmla="*/ 31878 h 463133"/>
              <a:gd name="connsiteX39" fmla="*/ 349245 w 440036"/>
              <a:gd name="connsiteY39" fmla="*/ 122099 h 463133"/>
              <a:gd name="connsiteX40" fmla="*/ 200952 w 440036"/>
              <a:gd name="connsiteY40" fmla="*/ 323592 h 463133"/>
              <a:gd name="connsiteX41" fmla="*/ 163425 w 440036"/>
              <a:gd name="connsiteY41" fmla="*/ 386747 h 463133"/>
              <a:gd name="connsiteX42" fmla="*/ 131345 w 440036"/>
              <a:gd name="connsiteY42" fmla="*/ 437872 h 463133"/>
              <a:gd name="connsiteX43" fmla="*/ 111371 w 440036"/>
              <a:gd name="connsiteY43" fmla="*/ 457119 h 463133"/>
              <a:gd name="connsiteX44" fmla="*/ 105923 w 440036"/>
              <a:gd name="connsiteY44" fmla="*/ 454111 h 463133"/>
              <a:gd name="connsiteX45" fmla="*/ 101081 w 440036"/>
              <a:gd name="connsiteY45" fmla="*/ 457119 h 463133"/>
              <a:gd name="connsiteX46" fmla="*/ 95634 w 440036"/>
              <a:gd name="connsiteY46" fmla="*/ 463133 h 46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0036" h="463133">
                <a:moveTo>
                  <a:pt x="95634" y="463133"/>
                </a:moveTo>
                <a:cubicBezTo>
                  <a:pt x="95634" y="457720"/>
                  <a:pt x="95028" y="455314"/>
                  <a:pt x="92607" y="455314"/>
                </a:cubicBezTo>
                <a:lnTo>
                  <a:pt x="78686" y="461931"/>
                </a:lnTo>
                <a:cubicBezTo>
                  <a:pt x="78686" y="458923"/>
                  <a:pt x="76870" y="457119"/>
                  <a:pt x="73844" y="455916"/>
                </a:cubicBezTo>
                <a:lnTo>
                  <a:pt x="69002" y="455314"/>
                </a:lnTo>
                <a:cubicBezTo>
                  <a:pt x="64765" y="455314"/>
                  <a:pt x="62949" y="455916"/>
                  <a:pt x="56896" y="459525"/>
                </a:cubicBezTo>
                <a:cubicBezTo>
                  <a:pt x="55080" y="455916"/>
                  <a:pt x="52659" y="451705"/>
                  <a:pt x="50843" y="448097"/>
                </a:cubicBezTo>
                <a:cubicBezTo>
                  <a:pt x="35106" y="418023"/>
                  <a:pt x="18764" y="372913"/>
                  <a:pt x="11500" y="353064"/>
                </a:cubicBezTo>
                <a:cubicBezTo>
                  <a:pt x="7869" y="342839"/>
                  <a:pt x="4237" y="321788"/>
                  <a:pt x="0" y="289910"/>
                </a:cubicBezTo>
                <a:cubicBezTo>
                  <a:pt x="4842" y="292917"/>
                  <a:pt x="8474" y="294120"/>
                  <a:pt x="10290" y="294120"/>
                </a:cubicBezTo>
                <a:cubicBezTo>
                  <a:pt x="12711" y="294120"/>
                  <a:pt x="15737" y="289910"/>
                  <a:pt x="18158" y="281489"/>
                </a:cubicBezTo>
                <a:cubicBezTo>
                  <a:pt x="19369" y="283293"/>
                  <a:pt x="21790" y="283895"/>
                  <a:pt x="24816" y="283895"/>
                </a:cubicBezTo>
                <a:cubicBezTo>
                  <a:pt x="26632" y="283895"/>
                  <a:pt x="29053" y="283293"/>
                  <a:pt x="30264" y="281489"/>
                </a:cubicBezTo>
                <a:lnTo>
                  <a:pt x="39948" y="267054"/>
                </a:lnTo>
                <a:lnTo>
                  <a:pt x="50843" y="270662"/>
                </a:lnTo>
                <a:lnTo>
                  <a:pt x="51449" y="270662"/>
                </a:lnTo>
                <a:cubicBezTo>
                  <a:pt x="52659" y="270662"/>
                  <a:pt x="54475" y="268858"/>
                  <a:pt x="57501" y="267054"/>
                </a:cubicBezTo>
                <a:cubicBezTo>
                  <a:pt x="60528" y="265249"/>
                  <a:pt x="62949" y="264046"/>
                  <a:pt x="64765" y="264046"/>
                </a:cubicBezTo>
                <a:lnTo>
                  <a:pt x="66580" y="264648"/>
                </a:lnTo>
                <a:cubicBezTo>
                  <a:pt x="76265" y="269459"/>
                  <a:pt x="82923" y="277880"/>
                  <a:pt x="85949" y="291112"/>
                </a:cubicBezTo>
                <a:cubicBezTo>
                  <a:pt x="93213" y="321788"/>
                  <a:pt x="99871" y="336824"/>
                  <a:pt x="107739" y="336824"/>
                </a:cubicBezTo>
                <a:cubicBezTo>
                  <a:pt x="114397" y="336824"/>
                  <a:pt x="123476" y="329005"/>
                  <a:pt x="133161" y="313968"/>
                </a:cubicBezTo>
                <a:cubicBezTo>
                  <a:pt x="142845" y="298932"/>
                  <a:pt x="152530" y="278482"/>
                  <a:pt x="163425" y="253821"/>
                </a:cubicBezTo>
                <a:cubicBezTo>
                  <a:pt x="164030" y="258633"/>
                  <a:pt x="164635" y="261039"/>
                  <a:pt x="165846" y="261039"/>
                </a:cubicBezTo>
                <a:cubicBezTo>
                  <a:pt x="169477" y="261039"/>
                  <a:pt x="178557" y="239987"/>
                  <a:pt x="200952" y="204500"/>
                </a:cubicBezTo>
                <a:cubicBezTo>
                  <a:pt x="234242" y="150969"/>
                  <a:pt x="316560" y="48118"/>
                  <a:pt x="337744" y="33682"/>
                </a:cubicBezTo>
                <a:cubicBezTo>
                  <a:pt x="353482" y="22856"/>
                  <a:pt x="365587" y="12631"/>
                  <a:pt x="374061" y="3609"/>
                </a:cubicBezTo>
                <a:cubicBezTo>
                  <a:pt x="372850" y="9624"/>
                  <a:pt x="371640" y="13834"/>
                  <a:pt x="371640" y="15638"/>
                </a:cubicBezTo>
                <a:cubicBezTo>
                  <a:pt x="371640" y="17443"/>
                  <a:pt x="372850" y="18044"/>
                  <a:pt x="374061" y="18044"/>
                </a:cubicBezTo>
                <a:lnTo>
                  <a:pt x="391009" y="9624"/>
                </a:lnTo>
                <a:lnTo>
                  <a:pt x="391009" y="12029"/>
                </a:lnTo>
                <a:cubicBezTo>
                  <a:pt x="391009" y="15037"/>
                  <a:pt x="391614" y="16841"/>
                  <a:pt x="393430" y="16841"/>
                </a:cubicBezTo>
                <a:cubicBezTo>
                  <a:pt x="395851" y="16841"/>
                  <a:pt x="405535" y="7218"/>
                  <a:pt x="406746" y="3609"/>
                </a:cubicBezTo>
                <a:lnTo>
                  <a:pt x="405535" y="12029"/>
                </a:lnTo>
                <a:lnTo>
                  <a:pt x="426115" y="0"/>
                </a:lnTo>
                <a:lnTo>
                  <a:pt x="421273" y="10827"/>
                </a:lnTo>
                <a:cubicBezTo>
                  <a:pt x="427325" y="6616"/>
                  <a:pt x="432167" y="4210"/>
                  <a:pt x="435194" y="4210"/>
                </a:cubicBezTo>
                <a:cubicBezTo>
                  <a:pt x="438220" y="4210"/>
                  <a:pt x="440036" y="9022"/>
                  <a:pt x="440036" y="12029"/>
                </a:cubicBezTo>
                <a:cubicBezTo>
                  <a:pt x="440036" y="16841"/>
                  <a:pt x="435799" y="23457"/>
                  <a:pt x="429141" y="31878"/>
                </a:cubicBezTo>
                <a:cubicBezTo>
                  <a:pt x="421878" y="41502"/>
                  <a:pt x="403720" y="60147"/>
                  <a:pt x="349245" y="122099"/>
                </a:cubicBezTo>
                <a:cubicBezTo>
                  <a:pt x="325639" y="148564"/>
                  <a:pt x="220926" y="289910"/>
                  <a:pt x="200952" y="323592"/>
                </a:cubicBezTo>
                <a:lnTo>
                  <a:pt x="163425" y="386747"/>
                </a:lnTo>
                <a:cubicBezTo>
                  <a:pt x="147082" y="413813"/>
                  <a:pt x="136793" y="431255"/>
                  <a:pt x="131345" y="437872"/>
                </a:cubicBezTo>
                <a:cubicBezTo>
                  <a:pt x="125898" y="444488"/>
                  <a:pt x="119239" y="451104"/>
                  <a:pt x="111371" y="457119"/>
                </a:cubicBezTo>
                <a:lnTo>
                  <a:pt x="105923" y="454111"/>
                </a:lnTo>
                <a:lnTo>
                  <a:pt x="101081" y="457119"/>
                </a:lnTo>
                <a:lnTo>
                  <a:pt x="95634" y="463133"/>
                </a:lnTo>
                <a:close/>
              </a:path>
            </a:pathLst>
          </a:custGeom>
          <a:solidFill>
            <a:srgbClr val="EE4433"/>
          </a:solidFill>
          <a:ln w="9322" cap="flat">
            <a:noFill/>
            <a:prstDash val="solid"/>
            <a:miter/>
          </a:ln>
        </p:spPr>
        <p:txBody>
          <a:bodyPr rtlCol="0" anchor="ctr"/>
          <a:lstStyle/>
          <a:p>
            <a:endParaRPr lang="en-GB"/>
          </a:p>
        </p:txBody>
      </p:sp>
      <p:sp>
        <p:nvSpPr>
          <p:cNvPr id="126" name="Graphic 108">
            <a:extLst>
              <a:ext uri="{FF2B5EF4-FFF2-40B4-BE49-F238E27FC236}">
                <a16:creationId xmlns:a16="http://schemas.microsoft.com/office/drawing/2014/main" id="{E9898E26-A26A-7CD3-A310-5FF130AFE609}"/>
              </a:ext>
            </a:extLst>
          </p:cNvPr>
          <p:cNvSpPr/>
          <p:nvPr/>
        </p:nvSpPr>
        <p:spPr>
          <a:xfrm>
            <a:off x="934677" y="3105510"/>
            <a:ext cx="354557" cy="373167"/>
          </a:xfrm>
          <a:custGeom>
            <a:avLst/>
            <a:gdLst>
              <a:gd name="connsiteX0" fmla="*/ 95634 w 440036"/>
              <a:gd name="connsiteY0" fmla="*/ 463133 h 463133"/>
              <a:gd name="connsiteX1" fmla="*/ 92607 w 440036"/>
              <a:gd name="connsiteY1" fmla="*/ 455314 h 463133"/>
              <a:gd name="connsiteX2" fmla="*/ 78686 w 440036"/>
              <a:gd name="connsiteY2" fmla="*/ 461931 h 463133"/>
              <a:gd name="connsiteX3" fmla="*/ 73844 w 440036"/>
              <a:gd name="connsiteY3" fmla="*/ 455916 h 463133"/>
              <a:gd name="connsiteX4" fmla="*/ 69002 w 440036"/>
              <a:gd name="connsiteY4" fmla="*/ 455314 h 463133"/>
              <a:gd name="connsiteX5" fmla="*/ 56896 w 440036"/>
              <a:gd name="connsiteY5" fmla="*/ 459525 h 463133"/>
              <a:gd name="connsiteX6" fmla="*/ 50843 w 440036"/>
              <a:gd name="connsiteY6" fmla="*/ 448097 h 463133"/>
              <a:gd name="connsiteX7" fmla="*/ 11500 w 440036"/>
              <a:gd name="connsiteY7" fmla="*/ 353064 h 463133"/>
              <a:gd name="connsiteX8" fmla="*/ 0 w 440036"/>
              <a:gd name="connsiteY8" fmla="*/ 289910 h 463133"/>
              <a:gd name="connsiteX9" fmla="*/ 10290 w 440036"/>
              <a:gd name="connsiteY9" fmla="*/ 294120 h 463133"/>
              <a:gd name="connsiteX10" fmla="*/ 18158 w 440036"/>
              <a:gd name="connsiteY10" fmla="*/ 281489 h 463133"/>
              <a:gd name="connsiteX11" fmla="*/ 24816 w 440036"/>
              <a:gd name="connsiteY11" fmla="*/ 283895 h 463133"/>
              <a:gd name="connsiteX12" fmla="*/ 30264 w 440036"/>
              <a:gd name="connsiteY12" fmla="*/ 281489 h 463133"/>
              <a:gd name="connsiteX13" fmla="*/ 39948 w 440036"/>
              <a:gd name="connsiteY13" fmla="*/ 267054 h 463133"/>
              <a:gd name="connsiteX14" fmla="*/ 50843 w 440036"/>
              <a:gd name="connsiteY14" fmla="*/ 270662 h 463133"/>
              <a:gd name="connsiteX15" fmla="*/ 51449 w 440036"/>
              <a:gd name="connsiteY15" fmla="*/ 270662 h 463133"/>
              <a:gd name="connsiteX16" fmla="*/ 57501 w 440036"/>
              <a:gd name="connsiteY16" fmla="*/ 267054 h 463133"/>
              <a:gd name="connsiteX17" fmla="*/ 64765 w 440036"/>
              <a:gd name="connsiteY17" fmla="*/ 264046 h 463133"/>
              <a:gd name="connsiteX18" fmla="*/ 66580 w 440036"/>
              <a:gd name="connsiteY18" fmla="*/ 264648 h 463133"/>
              <a:gd name="connsiteX19" fmla="*/ 85949 w 440036"/>
              <a:gd name="connsiteY19" fmla="*/ 291112 h 463133"/>
              <a:gd name="connsiteX20" fmla="*/ 107739 w 440036"/>
              <a:gd name="connsiteY20" fmla="*/ 336824 h 463133"/>
              <a:gd name="connsiteX21" fmla="*/ 133161 w 440036"/>
              <a:gd name="connsiteY21" fmla="*/ 313968 h 463133"/>
              <a:gd name="connsiteX22" fmla="*/ 163425 w 440036"/>
              <a:gd name="connsiteY22" fmla="*/ 253821 h 463133"/>
              <a:gd name="connsiteX23" fmla="*/ 165846 w 440036"/>
              <a:gd name="connsiteY23" fmla="*/ 261039 h 463133"/>
              <a:gd name="connsiteX24" fmla="*/ 200952 w 440036"/>
              <a:gd name="connsiteY24" fmla="*/ 204500 h 463133"/>
              <a:gd name="connsiteX25" fmla="*/ 337744 w 440036"/>
              <a:gd name="connsiteY25" fmla="*/ 33682 h 463133"/>
              <a:gd name="connsiteX26" fmla="*/ 374061 w 440036"/>
              <a:gd name="connsiteY26" fmla="*/ 3609 h 463133"/>
              <a:gd name="connsiteX27" fmla="*/ 371640 w 440036"/>
              <a:gd name="connsiteY27" fmla="*/ 15638 h 463133"/>
              <a:gd name="connsiteX28" fmla="*/ 374061 w 440036"/>
              <a:gd name="connsiteY28" fmla="*/ 18044 h 463133"/>
              <a:gd name="connsiteX29" fmla="*/ 391009 w 440036"/>
              <a:gd name="connsiteY29" fmla="*/ 9624 h 463133"/>
              <a:gd name="connsiteX30" fmla="*/ 391009 w 440036"/>
              <a:gd name="connsiteY30" fmla="*/ 12029 h 463133"/>
              <a:gd name="connsiteX31" fmla="*/ 393430 w 440036"/>
              <a:gd name="connsiteY31" fmla="*/ 16841 h 463133"/>
              <a:gd name="connsiteX32" fmla="*/ 406746 w 440036"/>
              <a:gd name="connsiteY32" fmla="*/ 3609 h 463133"/>
              <a:gd name="connsiteX33" fmla="*/ 405535 w 440036"/>
              <a:gd name="connsiteY33" fmla="*/ 12029 h 463133"/>
              <a:gd name="connsiteX34" fmla="*/ 426115 w 440036"/>
              <a:gd name="connsiteY34" fmla="*/ 0 h 463133"/>
              <a:gd name="connsiteX35" fmla="*/ 421273 w 440036"/>
              <a:gd name="connsiteY35" fmla="*/ 10827 h 463133"/>
              <a:gd name="connsiteX36" fmla="*/ 435194 w 440036"/>
              <a:gd name="connsiteY36" fmla="*/ 4210 h 463133"/>
              <a:gd name="connsiteX37" fmla="*/ 440036 w 440036"/>
              <a:gd name="connsiteY37" fmla="*/ 12029 h 463133"/>
              <a:gd name="connsiteX38" fmla="*/ 429141 w 440036"/>
              <a:gd name="connsiteY38" fmla="*/ 31878 h 463133"/>
              <a:gd name="connsiteX39" fmla="*/ 349245 w 440036"/>
              <a:gd name="connsiteY39" fmla="*/ 122099 h 463133"/>
              <a:gd name="connsiteX40" fmla="*/ 200952 w 440036"/>
              <a:gd name="connsiteY40" fmla="*/ 323592 h 463133"/>
              <a:gd name="connsiteX41" fmla="*/ 163425 w 440036"/>
              <a:gd name="connsiteY41" fmla="*/ 386747 h 463133"/>
              <a:gd name="connsiteX42" fmla="*/ 131345 w 440036"/>
              <a:gd name="connsiteY42" fmla="*/ 437872 h 463133"/>
              <a:gd name="connsiteX43" fmla="*/ 111371 w 440036"/>
              <a:gd name="connsiteY43" fmla="*/ 457119 h 463133"/>
              <a:gd name="connsiteX44" fmla="*/ 105923 w 440036"/>
              <a:gd name="connsiteY44" fmla="*/ 454111 h 463133"/>
              <a:gd name="connsiteX45" fmla="*/ 101081 w 440036"/>
              <a:gd name="connsiteY45" fmla="*/ 457119 h 463133"/>
              <a:gd name="connsiteX46" fmla="*/ 95634 w 440036"/>
              <a:gd name="connsiteY46" fmla="*/ 463133 h 46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0036" h="463133">
                <a:moveTo>
                  <a:pt x="95634" y="463133"/>
                </a:moveTo>
                <a:cubicBezTo>
                  <a:pt x="95634" y="457720"/>
                  <a:pt x="95028" y="455314"/>
                  <a:pt x="92607" y="455314"/>
                </a:cubicBezTo>
                <a:lnTo>
                  <a:pt x="78686" y="461931"/>
                </a:lnTo>
                <a:cubicBezTo>
                  <a:pt x="78686" y="458923"/>
                  <a:pt x="76870" y="457119"/>
                  <a:pt x="73844" y="455916"/>
                </a:cubicBezTo>
                <a:lnTo>
                  <a:pt x="69002" y="455314"/>
                </a:lnTo>
                <a:cubicBezTo>
                  <a:pt x="64765" y="455314"/>
                  <a:pt x="62949" y="455916"/>
                  <a:pt x="56896" y="459525"/>
                </a:cubicBezTo>
                <a:cubicBezTo>
                  <a:pt x="55080" y="455916"/>
                  <a:pt x="52659" y="451705"/>
                  <a:pt x="50843" y="448097"/>
                </a:cubicBezTo>
                <a:cubicBezTo>
                  <a:pt x="35106" y="418023"/>
                  <a:pt x="18764" y="372913"/>
                  <a:pt x="11500" y="353064"/>
                </a:cubicBezTo>
                <a:cubicBezTo>
                  <a:pt x="7869" y="342839"/>
                  <a:pt x="4237" y="321788"/>
                  <a:pt x="0" y="289910"/>
                </a:cubicBezTo>
                <a:cubicBezTo>
                  <a:pt x="4842" y="292917"/>
                  <a:pt x="8474" y="294120"/>
                  <a:pt x="10290" y="294120"/>
                </a:cubicBezTo>
                <a:cubicBezTo>
                  <a:pt x="12711" y="294120"/>
                  <a:pt x="15737" y="289910"/>
                  <a:pt x="18158" y="281489"/>
                </a:cubicBezTo>
                <a:cubicBezTo>
                  <a:pt x="19369" y="283293"/>
                  <a:pt x="21790" y="283895"/>
                  <a:pt x="24816" y="283895"/>
                </a:cubicBezTo>
                <a:cubicBezTo>
                  <a:pt x="26632" y="283895"/>
                  <a:pt x="29053" y="283293"/>
                  <a:pt x="30264" y="281489"/>
                </a:cubicBezTo>
                <a:lnTo>
                  <a:pt x="39948" y="267054"/>
                </a:lnTo>
                <a:lnTo>
                  <a:pt x="50843" y="270662"/>
                </a:lnTo>
                <a:lnTo>
                  <a:pt x="51449" y="270662"/>
                </a:lnTo>
                <a:cubicBezTo>
                  <a:pt x="52659" y="270662"/>
                  <a:pt x="54475" y="268858"/>
                  <a:pt x="57501" y="267054"/>
                </a:cubicBezTo>
                <a:cubicBezTo>
                  <a:pt x="60528" y="265249"/>
                  <a:pt x="62949" y="264046"/>
                  <a:pt x="64765" y="264046"/>
                </a:cubicBezTo>
                <a:lnTo>
                  <a:pt x="66580" y="264648"/>
                </a:lnTo>
                <a:cubicBezTo>
                  <a:pt x="76265" y="269459"/>
                  <a:pt x="82923" y="277880"/>
                  <a:pt x="85949" y="291112"/>
                </a:cubicBezTo>
                <a:cubicBezTo>
                  <a:pt x="93213" y="321788"/>
                  <a:pt x="99871" y="336824"/>
                  <a:pt x="107739" y="336824"/>
                </a:cubicBezTo>
                <a:cubicBezTo>
                  <a:pt x="114397" y="336824"/>
                  <a:pt x="123476" y="329005"/>
                  <a:pt x="133161" y="313968"/>
                </a:cubicBezTo>
                <a:cubicBezTo>
                  <a:pt x="142845" y="298932"/>
                  <a:pt x="152530" y="278482"/>
                  <a:pt x="163425" y="253821"/>
                </a:cubicBezTo>
                <a:cubicBezTo>
                  <a:pt x="164030" y="258633"/>
                  <a:pt x="164635" y="261039"/>
                  <a:pt x="165846" y="261039"/>
                </a:cubicBezTo>
                <a:cubicBezTo>
                  <a:pt x="169477" y="261039"/>
                  <a:pt x="178557" y="239987"/>
                  <a:pt x="200952" y="204500"/>
                </a:cubicBezTo>
                <a:cubicBezTo>
                  <a:pt x="234242" y="150969"/>
                  <a:pt x="316560" y="48118"/>
                  <a:pt x="337744" y="33682"/>
                </a:cubicBezTo>
                <a:cubicBezTo>
                  <a:pt x="353482" y="22856"/>
                  <a:pt x="365587" y="12631"/>
                  <a:pt x="374061" y="3609"/>
                </a:cubicBezTo>
                <a:cubicBezTo>
                  <a:pt x="372850" y="9624"/>
                  <a:pt x="371640" y="13834"/>
                  <a:pt x="371640" y="15638"/>
                </a:cubicBezTo>
                <a:cubicBezTo>
                  <a:pt x="371640" y="17443"/>
                  <a:pt x="372850" y="18044"/>
                  <a:pt x="374061" y="18044"/>
                </a:cubicBezTo>
                <a:lnTo>
                  <a:pt x="391009" y="9624"/>
                </a:lnTo>
                <a:lnTo>
                  <a:pt x="391009" y="12029"/>
                </a:lnTo>
                <a:cubicBezTo>
                  <a:pt x="391009" y="15037"/>
                  <a:pt x="391614" y="16841"/>
                  <a:pt x="393430" y="16841"/>
                </a:cubicBezTo>
                <a:cubicBezTo>
                  <a:pt x="395851" y="16841"/>
                  <a:pt x="405535" y="7218"/>
                  <a:pt x="406746" y="3609"/>
                </a:cubicBezTo>
                <a:lnTo>
                  <a:pt x="405535" y="12029"/>
                </a:lnTo>
                <a:lnTo>
                  <a:pt x="426115" y="0"/>
                </a:lnTo>
                <a:lnTo>
                  <a:pt x="421273" y="10827"/>
                </a:lnTo>
                <a:cubicBezTo>
                  <a:pt x="427325" y="6616"/>
                  <a:pt x="432167" y="4210"/>
                  <a:pt x="435194" y="4210"/>
                </a:cubicBezTo>
                <a:cubicBezTo>
                  <a:pt x="438220" y="4210"/>
                  <a:pt x="440036" y="9022"/>
                  <a:pt x="440036" y="12029"/>
                </a:cubicBezTo>
                <a:cubicBezTo>
                  <a:pt x="440036" y="16841"/>
                  <a:pt x="435799" y="23457"/>
                  <a:pt x="429141" y="31878"/>
                </a:cubicBezTo>
                <a:cubicBezTo>
                  <a:pt x="421878" y="41502"/>
                  <a:pt x="403720" y="60147"/>
                  <a:pt x="349245" y="122099"/>
                </a:cubicBezTo>
                <a:cubicBezTo>
                  <a:pt x="325639" y="148564"/>
                  <a:pt x="220926" y="289910"/>
                  <a:pt x="200952" y="323592"/>
                </a:cubicBezTo>
                <a:lnTo>
                  <a:pt x="163425" y="386747"/>
                </a:lnTo>
                <a:cubicBezTo>
                  <a:pt x="147082" y="413813"/>
                  <a:pt x="136793" y="431255"/>
                  <a:pt x="131345" y="437872"/>
                </a:cubicBezTo>
                <a:cubicBezTo>
                  <a:pt x="125898" y="444488"/>
                  <a:pt x="119239" y="451104"/>
                  <a:pt x="111371" y="457119"/>
                </a:cubicBezTo>
                <a:lnTo>
                  <a:pt x="105923" y="454111"/>
                </a:lnTo>
                <a:lnTo>
                  <a:pt x="101081" y="457119"/>
                </a:lnTo>
                <a:lnTo>
                  <a:pt x="95634" y="463133"/>
                </a:lnTo>
                <a:close/>
              </a:path>
            </a:pathLst>
          </a:custGeom>
          <a:solidFill>
            <a:srgbClr val="EE4433"/>
          </a:solidFill>
          <a:ln w="9322"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653A6CCE-66D6-315B-0288-B4D8592EDC0F}"/>
              </a:ext>
            </a:extLst>
          </p:cNvPr>
          <p:cNvSpPr txBox="1">
            <a:spLocks/>
          </p:cNvSpPr>
          <p:nvPr/>
        </p:nvSpPr>
        <p:spPr>
          <a:xfrm>
            <a:off x="1276473" y="5501441"/>
            <a:ext cx="4520241" cy="542136"/>
          </a:xfrm>
          <a:prstGeom prst="rect">
            <a:avLst/>
          </a:prstGeom>
        </p:spPr>
        <p:txBody>
          <a:bodyPr vert="horz" wrap="square" lIns="91440" tIns="45720" rIns="91440" bIns="4572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spc="-100" baseline="0">
                <a:solidFill>
                  <a:schemeClr val="accent1"/>
                </a:solidFill>
                <a:latin typeface="Instrument Serif" pitchFamily="2"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spc="-100" baseline="0">
                <a:solidFill>
                  <a:schemeClr val="tx1"/>
                </a:solidFill>
                <a:latin typeface="Instrument Serif" pitchFamily="2"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i="0" kern="1200" spc="-100" baseline="0">
                <a:solidFill>
                  <a:schemeClr val="tx1"/>
                </a:solidFill>
                <a:latin typeface="Instrument Serif" pitchFamily="2"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a:t>Delete Excess Training Data</a:t>
            </a:r>
          </a:p>
        </p:txBody>
      </p:sp>
      <p:sp>
        <p:nvSpPr>
          <p:cNvPr id="4" name="Rectangle 3">
            <a:extLst>
              <a:ext uri="{FF2B5EF4-FFF2-40B4-BE49-F238E27FC236}">
                <a16:creationId xmlns:a16="http://schemas.microsoft.com/office/drawing/2014/main" id="{B0FF8337-D475-5BD7-1E1D-4F95BEC4D7E3}"/>
              </a:ext>
            </a:extLst>
          </p:cNvPr>
          <p:cNvSpPr/>
          <p:nvPr/>
        </p:nvSpPr>
        <p:spPr>
          <a:xfrm>
            <a:off x="6304547" y="2223758"/>
            <a:ext cx="5212061" cy="463424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2400"/>
              </a:spcAft>
            </a:pPr>
            <a:r>
              <a:rPr lang="en-SG" sz="2400">
                <a:solidFill>
                  <a:srgbClr val="3B5D46"/>
                </a:solidFill>
                <a:latin typeface="Instrument Serif" panose="020B0604020202020204" charset="0"/>
              </a:rPr>
              <a:t>Solo recordings are extracted based on the ensemble label of the music recording</a:t>
            </a:r>
          </a:p>
          <a:p>
            <a:pPr algn="ctr">
              <a:spcAft>
                <a:spcPts val="2400"/>
              </a:spcAft>
            </a:pPr>
            <a:r>
              <a:rPr lang="en-SG" sz="2400">
                <a:solidFill>
                  <a:srgbClr val="3B5D46"/>
                </a:solidFill>
                <a:latin typeface="Instrument Serif" panose="020B0604020202020204" charset="0"/>
              </a:rPr>
              <a:t>These recordings are then sorted to its respective train/test instrument folders</a:t>
            </a:r>
          </a:p>
        </p:txBody>
      </p:sp>
      <p:sp>
        <p:nvSpPr>
          <p:cNvPr id="10" name="Graphic 108">
            <a:extLst>
              <a:ext uri="{FF2B5EF4-FFF2-40B4-BE49-F238E27FC236}">
                <a16:creationId xmlns:a16="http://schemas.microsoft.com/office/drawing/2014/main" id="{54B5426F-20C7-4449-017D-10844D440281}"/>
              </a:ext>
            </a:extLst>
          </p:cNvPr>
          <p:cNvSpPr/>
          <p:nvPr/>
        </p:nvSpPr>
        <p:spPr>
          <a:xfrm>
            <a:off x="934677" y="3899140"/>
            <a:ext cx="354557" cy="373167"/>
          </a:xfrm>
          <a:custGeom>
            <a:avLst/>
            <a:gdLst>
              <a:gd name="connsiteX0" fmla="*/ 95634 w 440036"/>
              <a:gd name="connsiteY0" fmla="*/ 463133 h 463133"/>
              <a:gd name="connsiteX1" fmla="*/ 92607 w 440036"/>
              <a:gd name="connsiteY1" fmla="*/ 455314 h 463133"/>
              <a:gd name="connsiteX2" fmla="*/ 78686 w 440036"/>
              <a:gd name="connsiteY2" fmla="*/ 461931 h 463133"/>
              <a:gd name="connsiteX3" fmla="*/ 73844 w 440036"/>
              <a:gd name="connsiteY3" fmla="*/ 455916 h 463133"/>
              <a:gd name="connsiteX4" fmla="*/ 69002 w 440036"/>
              <a:gd name="connsiteY4" fmla="*/ 455314 h 463133"/>
              <a:gd name="connsiteX5" fmla="*/ 56896 w 440036"/>
              <a:gd name="connsiteY5" fmla="*/ 459525 h 463133"/>
              <a:gd name="connsiteX6" fmla="*/ 50843 w 440036"/>
              <a:gd name="connsiteY6" fmla="*/ 448097 h 463133"/>
              <a:gd name="connsiteX7" fmla="*/ 11500 w 440036"/>
              <a:gd name="connsiteY7" fmla="*/ 353064 h 463133"/>
              <a:gd name="connsiteX8" fmla="*/ 0 w 440036"/>
              <a:gd name="connsiteY8" fmla="*/ 289910 h 463133"/>
              <a:gd name="connsiteX9" fmla="*/ 10290 w 440036"/>
              <a:gd name="connsiteY9" fmla="*/ 294120 h 463133"/>
              <a:gd name="connsiteX10" fmla="*/ 18158 w 440036"/>
              <a:gd name="connsiteY10" fmla="*/ 281489 h 463133"/>
              <a:gd name="connsiteX11" fmla="*/ 24816 w 440036"/>
              <a:gd name="connsiteY11" fmla="*/ 283895 h 463133"/>
              <a:gd name="connsiteX12" fmla="*/ 30264 w 440036"/>
              <a:gd name="connsiteY12" fmla="*/ 281489 h 463133"/>
              <a:gd name="connsiteX13" fmla="*/ 39948 w 440036"/>
              <a:gd name="connsiteY13" fmla="*/ 267054 h 463133"/>
              <a:gd name="connsiteX14" fmla="*/ 50843 w 440036"/>
              <a:gd name="connsiteY14" fmla="*/ 270662 h 463133"/>
              <a:gd name="connsiteX15" fmla="*/ 51449 w 440036"/>
              <a:gd name="connsiteY15" fmla="*/ 270662 h 463133"/>
              <a:gd name="connsiteX16" fmla="*/ 57501 w 440036"/>
              <a:gd name="connsiteY16" fmla="*/ 267054 h 463133"/>
              <a:gd name="connsiteX17" fmla="*/ 64765 w 440036"/>
              <a:gd name="connsiteY17" fmla="*/ 264046 h 463133"/>
              <a:gd name="connsiteX18" fmla="*/ 66580 w 440036"/>
              <a:gd name="connsiteY18" fmla="*/ 264648 h 463133"/>
              <a:gd name="connsiteX19" fmla="*/ 85949 w 440036"/>
              <a:gd name="connsiteY19" fmla="*/ 291112 h 463133"/>
              <a:gd name="connsiteX20" fmla="*/ 107739 w 440036"/>
              <a:gd name="connsiteY20" fmla="*/ 336824 h 463133"/>
              <a:gd name="connsiteX21" fmla="*/ 133161 w 440036"/>
              <a:gd name="connsiteY21" fmla="*/ 313968 h 463133"/>
              <a:gd name="connsiteX22" fmla="*/ 163425 w 440036"/>
              <a:gd name="connsiteY22" fmla="*/ 253821 h 463133"/>
              <a:gd name="connsiteX23" fmla="*/ 165846 w 440036"/>
              <a:gd name="connsiteY23" fmla="*/ 261039 h 463133"/>
              <a:gd name="connsiteX24" fmla="*/ 200952 w 440036"/>
              <a:gd name="connsiteY24" fmla="*/ 204500 h 463133"/>
              <a:gd name="connsiteX25" fmla="*/ 337744 w 440036"/>
              <a:gd name="connsiteY25" fmla="*/ 33682 h 463133"/>
              <a:gd name="connsiteX26" fmla="*/ 374061 w 440036"/>
              <a:gd name="connsiteY26" fmla="*/ 3609 h 463133"/>
              <a:gd name="connsiteX27" fmla="*/ 371640 w 440036"/>
              <a:gd name="connsiteY27" fmla="*/ 15638 h 463133"/>
              <a:gd name="connsiteX28" fmla="*/ 374061 w 440036"/>
              <a:gd name="connsiteY28" fmla="*/ 18044 h 463133"/>
              <a:gd name="connsiteX29" fmla="*/ 391009 w 440036"/>
              <a:gd name="connsiteY29" fmla="*/ 9624 h 463133"/>
              <a:gd name="connsiteX30" fmla="*/ 391009 w 440036"/>
              <a:gd name="connsiteY30" fmla="*/ 12029 h 463133"/>
              <a:gd name="connsiteX31" fmla="*/ 393430 w 440036"/>
              <a:gd name="connsiteY31" fmla="*/ 16841 h 463133"/>
              <a:gd name="connsiteX32" fmla="*/ 406746 w 440036"/>
              <a:gd name="connsiteY32" fmla="*/ 3609 h 463133"/>
              <a:gd name="connsiteX33" fmla="*/ 405535 w 440036"/>
              <a:gd name="connsiteY33" fmla="*/ 12029 h 463133"/>
              <a:gd name="connsiteX34" fmla="*/ 426115 w 440036"/>
              <a:gd name="connsiteY34" fmla="*/ 0 h 463133"/>
              <a:gd name="connsiteX35" fmla="*/ 421273 w 440036"/>
              <a:gd name="connsiteY35" fmla="*/ 10827 h 463133"/>
              <a:gd name="connsiteX36" fmla="*/ 435194 w 440036"/>
              <a:gd name="connsiteY36" fmla="*/ 4210 h 463133"/>
              <a:gd name="connsiteX37" fmla="*/ 440036 w 440036"/>
              <a:gd name="connsiteY37" fmla="*/ 12029 h 463133"/>
              <a:gd name="connsiteX38" fmla="*/ 429141 w 440036"/>
              <a:gd name="connsiteY38" fmla="*/ 31878 h 463133"/>
              <a:gd name="connsiteX39" fmla="*/ 349245 w 440036"/>
              <a:gd name="connsiteY39" fmla="*/ 122099 h 463133"/>
              <a:gd name="connsiteX40" fmla="*/ 200952 w 440036"/>
              <a:gd name="connsiteY40" fmla="*/ 323592 h 463133"/>
              <a:gd name="connsiteX41" fmla="*/ 163425 w 440036"/>
              <a:gd name="connsiteY41" fmla="*/ 386747 h 463133"/>
              <a:gd name="connsiteX42" fmla="*/ 131345 w 440036"/>
              <a:gd name="connsiteY42" fmla="*/ 437872 h 463133"/>
              <a:gd name="connsiteX43" fmla="*/ 111371 w 440036"/>
              <a:gd name="connsiteY43" fmla="*/ 457119 h 463133"/>
              <a:gd name="connsiteX44" fmla="*/ 105923 w 440036"/>
              <a:gd name="connsiteY44" fmla="*/ 454111 h 463133"/>
              <a:gd name="connsiteX45" fmla="*/ 101081 w 440036"/>
              <a:gd name="connsiteY45" fmla="*/ 457119 h 463133"/>
              <a:gd name="connsiteX46" fmla="*/ 95634 w 440036"/>
              <a:gd name="connsiteY46" fmla="*/ 463133 h 46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0036" h="463133">
                <a:moveTo>
                  <a:pt x="95634" y="463133"/>
                </a:moveTo>
                <a:cubicBezTo>
                  <a:pt x="95634" y="457720"/>
                  <a:pt x="95028" y="455314"/>
                  <a:pt x="92607" y="455314"/>
                </a:cubicBezTo>
                <a:lnTo>
                  <a:pt x="78686" y="461931"/>
                </a:lnTo>
                <a:cubicBezTo>
                  <a:pt x="78686" y="458923"/>
                  <a:pt x="76870" y="457119"/>
                  <a:pt x="73844" y="455916"/>
                </a:cubicBezTo>
                <a:lnTo>
                  <a:pt x="69002" y="455314"/>
                </a:lnTo>
                <a:cubicBezTo>
                  <a:pt x="64765" y="455314"/>
                  <a:pt x="62949" y="455916"/>
                  <a:pt x="56896" y="459525"/>
                </a:cubicBezTo>
                <a:cubicBezTo>
                  <a:pt x="55080" y="455916"/>
                  <a:pt x="52659" y="451705"/>
                  <a:pt x="50843" y="448097"/>
                </a:cubicBezTo>
                <a:cubicBezTo>
                  <a:pt x="35106" y="418023"/>
                  <a:pt x="18764" y="372913"/>
                  <a:pt x="11500" y="353064"/>
                </a:cubicBezTo>
                <a:cubicBezTo>
                  <a:pt x="7869" y="342839"/>
                  <a:pt x="4237" y="321788"/>
                  <a:pt x="0" y="289910"/>
                </a:cubicBezTo>
                <a:cubicBezTo>
                  <a:pt x="4842" y="292917"/>
                  <a:pt x="8474" y="294120"/>
                  <a:pt x="10290" y="294120"/>
                </a:cubicBezTo>
                <a:cubicBezTo>
                  <a:pt x="12711" y="294120"/>
                  <a:pt x="15737" y="289910"/>
                  <a:pt x="18158" y="281489"/>
                </a:cubicBezTo>
                <a:cubicBezTo>
                  <a:pt x="19369" y="283293"/>
                  <a:pt x="21790" y="283895"/>
                  <a:pt x="24816" y="283895"/>
                </a:cubicBezTo>
                <a:cubicBezTo>
                  <a:pt x="26632" y="283895"/>
                  <a:pt x="29053" y="283293"/>
                  <a:pt x="30264" y="281489"/>
                </a:cubicBezTo>
                <a:lnTo>
                  <a:pt x="39948" y="267054"/>
                </a:lnTo>
                <a:lnTo>
                  <a:pt x="50843" y="270662"/>
                </a:lnTo>
                <a:lnTo>
                  <a:pt x="51449" y="270662"/>
                </a:lnTo>
                <a:cubicBezTo>
                  <a:pt x="52659" y="270662"/>
                  <a:pt x="54475" y="268858"/>
                  <a:pt x="57501" y="267054"/>
                </a:cubicBezTo>
                <a:cubicBezTo>
                  <a:pt x="60528" y="265249"/>
                  <a:pt x="62949" y="264046"/>
                  <a:pt x="64765" y="264046"/>
                </a:cubicBezTo>
                <a:lnTo>
                  <a:pt x="66580" y="264648"/>
                </a:lnTo>
                <a:cubicBezTo>
                  <a:pt x="76265" y="269459"/>
                  <a:pt x="82923" y="277880"/>
                  <a:pt x="85949" y="291112"/>
                </a:cubicBezTo>
                <a:cubicBezTo>
                  <a:pt x="93213" y="321788"/>
                  <a:pt x="99871" y="336824"/>
                  <a:pt x="107739" y="336824"/>
                </a:cubicBezTo>
                <a:cubicBezTo>
                  <a:pt x="114397" y="336824"/>
                  <a:pt x="123476" y="329005"/>
                  <a:pt x="133161" y="313968"/>
                </a:cubicBezTo>
                <a:cubicBezTo>
                  <a:pt x="142845" y="298932"/>
                  <a:pt x="152530" y="278482"/>
                  <a:pt x="163425" y="253821"/>
                </a:cubicBezTo>
                <a:cubicBezTo>
                  <a:pt x="164030" y="258633"/>
                  <a:pt x="164635" y="261039"/>
                  <a:pt x="165846" y="261039"/>
                </a:cubicBezTo>
                <a:cubicBezTo>
                  <a:pt x="169477" y="261039"/>
                  <a:pt x="178557" y="239987"/>
                  <a:pt x="200952" y="204500"/>
                </a:cubicBezTo>
                <a:cubicBezTo>
                  <a:pt x="234242" y="150969"/>
                  <a:pt x="316560" y="48118"/>
                  <a:pt x="337744" y="33682"/>
                </a:cubicBezTo>
                <a:cubicBezTo>
                  <a:pt x="353482" y="22856"/>
                  <a:pt x="365587" y="12631"/>
                  <a:pt x="374061" y="3609"/>
                </a:cubicBezTo>
                <a:cubicBezTo>
                  <a:pt x="372850" y="9624"/>
                  <a:pt x="371640" y="13834"/>
                  <a:pt x="371640" y="15638"/>
                </a:cubicBezTo>
                <a:cubicBezTo>
                  <a:pt x="371640" y="17443"/>
                  <a:pt x="372850" y="18044"/>
                  <a:pt x="374061" y="18044"/>
                </a:cubicBezTo>
                <a:lnTo>
                  <a:pt x="391009" y="9624"/>
                </a:lnTo>
                <a:lnTo>
                  <a:pt x="391009" y="12029"/>
                </a:lnTo>
                <a:cubicBezTo>
                  <a:pt x="391009" y="15037"/>
                  <a:pt x="391614" y="16841"/>
                  <a:pt x="393430" y="16841"/>
                </a:cubicBezTo>
                <a:cubicBezTo>
                  <a:pt x="395851" y="16841"/>
                  <a:pt x="405535" y="7218"/>
                  <a:pt x="406746" y="3609"/>
                </a:cubicBezTo>
                <a:lnTo>
                  <a:pt x="405535" y="12029"/>
                </a:lnTo>
                <a:lnTo>
                  <a:pt x="426115" y="0"/>
                </a:lnTo>
                <a:lnTo>
                  <a:pt x="421273" y="10827"/>
                </a:lnTo>
                <a:cubicBezTo>
                  <a:pt x="427325" y="6616"/>
                  <a:pt x="432167" y="4210"/>
                  <a:pt x="435194" y="4210"/>
                </a:cubicBezTo>
                <a:cubicBezTo>
                  <a:pt x="438220" y="4210"/>
                  <a:pt x="440036" y="9022"/>
                  <a:pt x="440036" y="12029"/>
                </a:cubicBezTo>
                <a:cubicBezTo>
                  <a:pt x="440036" y="16841"/>
                  <a:pt x="435799" y="23457"/>
                  <a:pt x="429141" y="31878"/>
                </a:cubicBezTo>
                <a:cubicBezTo>
                  <a:pt x="421878" y="41502"/>
                  <a:pt x="403720" y="60147"/>
                  <a:pt x="349245" y="122099"/>
                </a:cubicBezTo>
                <a:cubicBezTo>
                  <a:pt x="325639" y="148564"/>
                  <a:pt x="220926" y="289910"/>
                  <a:pt x="200952" y="323592"/>
                </a:cubicBezTo>
                <a:lnTo>
                  <a:pt x="163425" y="386747"/>
                </a:lnTo>
                <a:cubicBezTo>
                  <a:pt x="147082" y="413813"/>
                  <a:pt x="136793" y="431255"/>
                  <a:pt x="131345" y="437872"/>
                </a:cubicBezTo>
                <a:cubicBezTo>
                  <a:pt x="125898" y="444488"/>
                  <a:pt x="119239" y="451104"/>
                  <a:pt x="111371" y="457119"/>
                </a:cubicBezTo>
                <a:lnTo>
                  <a:pt x="105923" y="454111"/>
                </a:lnTo>
                <a:lnTo>
                  <a:pt x="101081" y="457119"/>
                </a:lnTo>
                <a:lnTo>
                  <a:pt x="95634" y="463133"/>
                </a:lnTo>
                <a:close/>
              </a:path>
            </a:pathLst>
          </a:custGeom>
          <a:solidFill>
            <a:srgbClr val="EE4433"/>
          </a:solidFill>
          <a:ln w="9322" cap="flat">
            <a:noFill/>
            <a:prstDash val="solid"/>
            <a:miter/>
          </a:ln>
        </p:spPr>
        <p:txBody>
          <a:bodyPr rtlCol="0" anchor="ctr"/>
          <a:lstStyle/>
          <a:p>
            <a:endParaRPr lang="en-GB"/>
          </a:p>
        </p:txBody>
      </p:sp>
      <p:sp>
        <p:nvSpPr>
          <p:cNvPr id="11" name="Text Placeholder 7">
            <a:extLst>
              <a:ext uri="{FF2B5EF4-FFF2-40B4-BE49-F238E27FC236}">
                <a16:creationId xmlns:a16="http://schemas.microsoft.com/office/drawing/2014/main" id="{052B3116-6254-3383-92B3-EFFA15EF067D}"/>
              </a:ext>
            </a:extLst>
          </p:cNvPr>
          <p:cNvSpPr txBox="1">
            <a:spLocks/>
          </p:cNvSpPr>
          <p:nvPr/>
        </p:nvSpPr>
        <p:spPr>
          <a:xfrm>
            <a:off x="1285620" y="6281269"/>
            <a:ext cx="4520241" cy="542136"/>
          </a:xfrm>
          <a:prstGeom prst="rect">
            <a:avLst/>
          </a:prstGeom>
        </p:spPr>
        <p:txBody>
          <a:bodyPr vert="horz" wrap="square" lIns="91440" tIns="45720" rIns="91440" bIns="4572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spc="-100" baseline="0">
                <a:solidFill>
                  <a:schemeClr val="accent1"/>
                </a:solidFill>
                <a:latin typeface="Instrument Serif" pitchFamily="2"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spc="-100" baseline="0">
                <a:solidFill>
                  <a:schemeClr val="tx1"/>
                </a:solidFill>
                <a:latin typeface="Instrument Serif" pitchFamily="2"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i="0" kern="1200" spc="-100" baseline="0">
                <a:solidFill>
                  <a:schemeClr val="tx1"/>
                </a:solidFill>
                <a:latin typeface="Instrument Serif" pitchFamily="2"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a:t>Data Cleaning</a:t>
            </a:r>
          </a:p>
        </p:txBody>
      </p:sp>
    </p:spTree>
    <p:extLst>
      <p:ext uri="{BB962C8B-B14F-4D97-AF65-F5344CB8AC3E}">
        <p14:creationId xmlns:p14="http://schemas.microsoft.com/office/powerpoint/2010/main" val="22389237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1F31-960C-343F-DD63-0CFD7E1E8B83}"/>
              </a:ext>
            </a:extLst>
          </p:cNvPr>
          <p:cNvSpPr>
            <a:spLocks noGrp="1"/>
          </p:cNvSpPr>
          <p:nvPr>
            <p:ph type="title"/>
          </p:nvPr>
        </p:nvSpPr>
        <p:spPr>
          <a:xfrm>
            <a:off x="839788" y="549275"/>
            <a:ext cx="10515600" cy="393569"/>
          </a:xfrm>
        </p:spPr>
        <p:txBody>
          <a:bodyPr/>
          <a:lstStyle/>
          <a:p>
            <a:r>
              <a:rPr lang="en-GB" spc="-150"/>
              <a:t>Data Preparation</a:t>
            </a:r>
          </a:p>
        </p:txBody>
      </p:sp>
      <p:sp>
        <p:nvSpPr>
          <p:cNvPr id="3" name="Text Placeholder 2">
            <a:extLst>
              <a:ext uri="{FF2B5EF4-FFF2-40B4-BE49-F238E27FC236}">
                <a16:creationId xmlns:a16="http://schemas.microsoft.com/office/drawing/2014/main" id="{14BF5BDF-A5EE-8DDC-17A4-5A0F0D23DE56}"/>
              </a:ext>
            </a:extLst>
          </p:cNvPr>
          <p:cNvSpPr>
            <a:spLocks noGrp="1"/>
          </p:cNvSpPr>
          <p:nvPr>
            <p:ph type="body" idx="1"/>
          </p:nvPr>
        </p:nvSpPr>
        <p:spPr>
          <a:xfrm>
            <a:off x="670917" y="1349339"/>
            <a:ext cx="5212061" cy="823912"/>
          </a:xfrm>
        </p:spPr>
        <p:txBody>
          <a:bodyPr/>
          <a:lstStyle/>
          <a:p>
            <a:r>
              <a:rPr lang="en-GB" spc="-150"/>
              <a:t>Tasks</a:t>
            </a:r>
          </a:p>
        </p:txBody>
      </p:sp>
      <p:sp>
        <p:nvSpPr>
          <p:cNvPr id="5" name="Text Placeholder 4">
            <a:extLst>
              <a:ext uri="{FF2B5EF4-FFF2-40B4-BE49-F238E27FC236}">
                <a16:creationId xmlns:a16="http://schemas.microsoft.com/office/drawing/2014/main" id="{BC09D2C0-F376-28CC-043A-23D0EB7E6CC6}"/>
              </a:ext>
            </a:extLst>
          </p:cNvPr>
          <p:cNvSpPr>
            <a:spLocks noGrp="1"/>
          </p:cNvSpPr>
          <p:nvPr>
            <p:ph type="body" idx="13"/>
          </p:nvPr>
        </p:nvSpPr>
        <p:spPr>
          <a:xfrm>
            <a:off x="1276474" y="2382129"/>
            <a:ext cx="4520241" cy="542136"/>
          </a:xfrm>
        </p:spPr>
        <p:txBody>
          <a:bodyPr/>
          <a:lstStyle/>
          <a:p>
            <a:r>
              <a:rPr lang="en-GB" spc="-100" err="1"/>
              <a:t>MusicNet</a:t>
            </a:r>
            <a:r>
              <a:rPr lang="en-GB" spc="-100"/>
              <a:t> Dataset</a:t>
            </a:r>
          </a:p>
        </p:txBody>
      </p:sp>
      <p:sp>
        <p:nvSpPr>
          <p:cNvPr id="6" name="Text Placeholder 5">
            <a:extLst>
              <a:ext uri="{FF2B5EF4-FFF2-40B4-BE49-F238E27FC236}">
                <a16:creationId xmlns:a16="http://schemas.microsoft.com/office/drawing/2014/main" id="{B4C9BFB5-85B7-1740-B2CA-7AEA023FB6F3}"/>
              </a:ext>
            </a:extLst>
          </p:cNvPr>
          <p:cNvSpPr>
            <a:spLocks noGrp="1"/>
          </p:cNvSpPr>
          <p:nvPr>
            <p:ph type="body" idx="14"/>
          </p:nvPr>
        </p:nvSpPr>
        <p:spPr>
          <a:xfrm>
            <a:off x="1276474" y="3161957"/>
            <a:ext cx="4520241" cy="542136"/>
          </a:xfrm>
        </p:spPr>
        <p:txBody>
          <a:bodyPr/>
          <a:lstStyle/>
          <a:p>
            <a:r>
              <a:rPr lang="en-GB" spc="-100"/>
              <a:t>Extracting Solo Recordings</a:t>
            </a:r>
          </a:p>
        </p:txBody>
      </p:sp>
      <p:sp>
        <p:nvSpPr>
          <p:cNvPr id="7" name="Text Placeholder 6">
            <a:extLst>
              <a:ext uri="{FF2B5EF4-FFF2-40B4-BE49-F238E27FC236}">
                <a16:creationId xmlns:a16="http://schemas.microsoft.com/office/drawing/2014/main" id="{8C0E5F78-1E4D-0A41-24EA-C17ABE334C93}"/>
              </a:ext>
            </a:extLst>
          </p:cNvPr>
          <p:cNvSpPr>
            <a:spLocks noGrp="1"/>
          </p:cNvSpPr>
          <p:nvPr>
            <p:ph type="body" idx="15"/>
          </p:nvPr>
        </p:nvSpPr>
        <p:spPr>
          <a:xfrm>
            <a:off x="1276474" y="3941785"/>
            <a:ext cx="4520241" cy="542136"/>
          </a:xfrm>
        </p:spPr>
        <p:txBody>
          <a:bodyPr/>
          <a:lstStyle/>
          <a:p>
            <a:r>
              <a:rPr lang="en-GB" spc="-100"/>
              <a:t>Sorting Extracted Files</a:t>
            </a:r>
          </a:p>
        </p:txBody>
      </p:sp>
      <p:sp>
        <p:nvSpPr>
          <p:cNvPr id="8" name="Text Placeholder 7">
            <a:extLst>
              <a:ext uri="{FF2B5EF4-FFF2-40B4-BE49-F238E27FC236}">
                <a16:creationId xmlns:a16="http://schemas.microsoft.com/office/drawing/2014/main" id="{1187014E-AF57-90F8-8BD3-7B957421635C}"/>
              </a:ext>
            </a:extLst>
          </p:cNvPr>
          <p:cNvSpPr>
            <a:spLocks noGrp="1"/>
          </p:cNvSpPr>
          <p:nvPr>
            <p:ph type="body" idx="16"/>
          </p:nvPr>
        </p:nvSpPr>
        <p:spPr>
          <a:xfrm>
            <a:off x="1276474" y="4721613"/>
            <a:ext cx="4520241" cy="542136"/>
          </a:xfrm>
        </p:spPr>
        <p:txBody>
          <a:bodyPr/>
          <a:lstStyle/>
          <a:p>
            <a:r>
              <a:rPr lang="en-GB" spc="-100"/>
              <a:t>Split into 1-Second Segments</a:t>
            </a:r>
          </a:p>
        </p:txBody>
      </p:sp>
      <p:sp>
        <p:nvSpPr>
          <p:cNvPr id="110" name="Graphic 108">
            <a:extLst>
              <a:ext uri="{FF2B5EF4-FFF2-40B4-BE49-F238E27FC236}">
                <a16:creationId xmlns:a16="http://schemas.microsoft.com/office/drawing/2014/main" id="{F104D835-F684-2CC1-D5CA-F3AED764FF0E}"/>
              </a:ext>
            </a:extLst>
          </p:cNvPr>
          <p:cNvSpPr/>
          <p:nvPr/>
        </p:nvSpPr>
        <p:spPr>
          <a:xfrm>
            <a:off x="934677" y="2337759"/>
            <a:ext cx="354557" cy="373167"/>
          </a:xfrm>
          <a:custGeom>
            <a:avLst/>
            <a:gdLst>
              <a:gd name="connsiteX0" fmla="*/ 95634 w 440036"/>
              <a:gd name="connsiteY0" fmla="*/ 463133 h 463133"/>
              <a:gd name="connsiteX1" fmla="*/ 92607 w 440036"/>
              <a:gd name="connsiteY1" fmla="*/ 455314 h 463133"/>
              <a:gd name="connsiteX2" fmla="*/ 78686 w 440036"/>
              <a:gd name="connsiteY2" fmla="*/ 461931 h 463133"/>
              <a:gd name="connsiteX3" fmla="*/ 73844 w 440036"/>
              <a:gd name="connsiteY3" fmla="*/ 455916 h 463133"/>
              <a:gd name="connsiteX4" fmla="*/ 69002 w 440036"/>
              <a:gd name="connsiteY4" fmla="*/ 455314 h 463133"/>
              <a:gd name="connsiteX5" fmla="*/ 56896 w 440036"/>
              <a:gd name="connsiteY5" fmla="*/ 459525 h 463133"/>
              <a:gd name="connsiteX6" fmla="*/ 50843 w 440036"/>
              <a:gd name="connsiteY6" fmla="*/ 448097 h 463133"/>
              <a:gd name="connsiteX7" fmla="*/ 11500 w 440036"/>
              <a:gd name="connsiteY7" fmla="*/ 353064 h 463133"/>
              <a:gd name="connsiteX8" fmla="*/ 0 w 440036"/>
              <a:gd name="connsiteY8" fmla="*/ 289910 h 463133"/>
              <a:gd name="connsiteX9" fmla="*/ 10290 w 440036"/>
              <a:gd name="connsiteY9" fmla="*/ 294120 h 463133"/>
              <a:gd name="connsiteX10" fmla="*/ 18158 w 440036"/>
              <a:gd name="connsiteY10" fmla="*/ 281489 h 463133"/>
              <a:gd name="connsiteX11" fmla="*/ 24816 w 440036"/>
              <a:gd name="connsiteY11" fmla="*/ 283895 h 463133"/>
              <a:gd name="connsiteX12" fmla="*/ 30264 w 440036"/>
              <a:gd name="connsiteY12" fmla="*/ 281489 h 463133"/>
              <a:gd name="connsiteX13" fmla="*/ 39948 w 440036"/>
              <a:gd name="connsiteY13" fmla="*/ 267054 h 463133"/>
              <a:gd name="connsiteX14" fmla="*/ 50843 w 440036"/>
              <a:gd name="connsiteY14" fmla="*/ 270662 h 463133"/>
              <a:gd name="connsiteX15" fmla="*/ 51449 w 440036"/>
              <a:gd name="connsiteY15" fmla="*/ 270662 h 463133"/>
              <a:gd name="connsiteX16" fmla="*/ 57501 w 440036"/>
              <a:gd name="connsiteY16" fmla="*/ 267054 h 463133"/>
              <a:gd name="connsiteX17" fmla="*/ 64765 w 440036"/>
              <a:gd name="connsiteY17" fmla="*/ 264046 h 463133"/>
              <a:gd name="connsiteX18" fmla="*/ 66580 w 440036"/>
              <a:gd name="connsiteY18" fmla="*/ 264648 h 463133"/>
              <a:gd name="connsiteX19" fmla="*/ 85949 w 440036"/>
              <a:gd name="connsiteY19" fmla="*/ 291112 h 463133"/>
              <a:gd name="connsiteX20" fmla="*/ 107739 w 440036"/>
              <a:gd name="connsiteY20" fmla="*/ 336824 h 463133"/>
              <a:gd name="connsiteX21" fmla="*/ 133161 w 440036"/>
              <a:gd name="connsiteY21" fmla="*/ 313968 h 463133"/>
              <a:gd name="connsiteX22" fmla="*/ 163425 w 440036"/>
              <a:gd name="connsiteY22" fmla="*/ 253821 h 463133"/>
              <a:gd name="connsiteX23" fmla="*/ 165846 w 440036"/>
              <a:gd name="connsiteY23" fmla="*/ 261039 h 463133"/>
              <a:gd name="connsiteX24" fmla="*/ 200952 w 440036"/>
              <a:gd name="connsiteY24" fmla="*/ 204500 h 463133"/>
              <a:gd name="connsiteX25" fmla="*/ 337744 w 440036"/>
              <a:gd name="connsiteY25" fmla="*/ 33682 h 463133"/>
              <a:gd name="connsiteX26" fmla="*/ 374061 w 440036"/>
              <a:gd name="connsiteY26" fmla="*/ 3609 h 463133"/>
              <a:gd name="connsiteX27" fmla="*/ 371640 w 440036"/>
              <a:gd name="connsiteY27" fmla="*/ 15638 h 463133"/>
              <a:gd name="connsiteX28" fmla="*/ 374061 w 440036"/>
              <a:gd name="connsiteY28" fmla="*/ 18044 h 463133"/>
              <a:gd name="connsiteX29" fmla="*/ 391009 w 440036"/>
              <a:gd name="connsiteY29" fmla="*/ 9624 h 463133"/>
              <a:gd name="connsiteX30" fmla="*/ 391009 w 440036"/>
              <a:gd name="connsiteY30" fmla="*/ 12029 h 463133"/>
              <a:gd name="connsiteX31" fmla="*/ 393430 w 440036"/>
              <a:gd name="connsiteY31" fmla="*/ 16841 h 463133"/>
              <a:gd name="connsiteX32" fmla="*/ 406746 w 440036"/>
              <a:gd name="connsiteY32" fmla="*/ 3609 h 463133"/>
              <a:gd name="connsiteX33" fmla="*/ 405535 w 440036"/>
              <a:gd name="connsiteY33" fmla="*/ 12029 h 463133"/>
              <a:gd name="connsiteX34" fmla="*/ 426115 w 440036"/>
              <a:gd name="connsiteY34" fmla="*/ 0 h 463133"/>
              <a:gd name="connsiteX35" fmla="*/ 421273 w 440036"/>
              <a:gd name="connsiteY35" fmla="*/ 10827 h 463133"/>
              <a:gd name="connsiteX36" fmla="*/ 435194 w 440036"/>
              <a:gd name="connsiteY36" fmla="*/ 4210 h 463133"/>
              <a:gd name="connsiteX37" fmla="*/ 440036 w 440036"/>
              <a:gd name="connsiteY37" fmla="*/ 12029 h 463133"/>
              <a:gd name="connsiteX38" fmla="*/ 429141 w 440036"/>
              <a:gd name="connsiteY38" fmla="*/ 31878 h 463133"/>
              <a:gd name="connsiteX39" fmla="*/ 349245 w 440036"/>
              <a:gd name="connsiteY39" fmla="*/ 122099 h 463133"/>
              <a:gd name="connsiteX40" fmla="*/ 200952 w 440036"/>
              <a:gd name="connsiteY40" fmla="*/ 323592 h 463133"/>
              <a:gd name="connsiteX41" fmla="*/ 163425 w 440036"/>
              <a:gd name="connsiteY41" fmla="*/ 386747 h 463133"/>
              <a:gd name="connsiteX42" fmla="*/ 131345 w 440036"/>
              <a:gd name="connsiteY42" fmla="*/ 437872 h 463133"/>
              <a:gd name="connsiteX43" fmla="*/ 111371 w 440036"/>
              <a:gd name="connsiteY43" fmla="*/ 457119 h 463133"/>
              <a:gd name="connsiteX44" fmla="*/ 105923 w 440036"/>
              <a:gd name="connsiteY44" fmla="*/ 454111 h 463133"/>
              <a:gd name="connsiteX45" fmla="*/ 101081 w 440036"/>
              <a:gd name="connsiteY45" fmla="*/ 457119 h 463133"/>
              <a:gd name="connsiteX46" fmla="*/ 95634 w 440036"/>
              <a:gd name="connsiteY46" fmla="*/ 463133 h 46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0036" h="463133">
                <a:moveTo>
                  <a:pt x="95634" y="463133"/>
                </a:moveTo>
                <a:cubicBezTo>
                  <a:pt x="95634" y="457720"/>
                  <a:pt x="95028" y="455314"/>
                  <a:pt x="92607" y="455314"/>
                </a:cubicBezTo>
                <a:lnTo>
                  <a:pt x="78686" y="461931"/>
                </a:lnTo>
                <a:cubicBezTo>
                  <a:pt x="78686" y="458923"/>
                  <a:pt x="76870" y="457119"/>
                  <a:pt x="73844" y="455916"/>
                </a:cubicBezTo>
                <a:lnTo>
                  <a:pt x="69002" y="455314"/>
                </a:lnTo>
                <a:cubicBezTo>
                  <a:pt x="64765" y="455314"/>
                  <a:pt x="62949" y="455916"/>
                  <a:pt x="56896" y="459525"/>
                </a:cubicBezTo>
                <a:cubicBezTo>
                  <a:pt x="55080" y="455916"/>
                  <a:pt x="52659" y="451705"/>
                  <a:pt x="50843" y="448097"/>
                </a:cubicBezTo>
                <a:cubicBezTo>
                  <a:pt x="35106" y="418023"/>
                  <a:pt x="18764" y="372913"/>
                  <a:pt x="11500" y="353064"/>
                </a:cubicBezTo>
                <a:cubicBezTo>
                  <a:pt x="7869" y="342839"/>
                  <a:pt x="4237" y="321788"/>
                  <a:pt x="0" y="289910"/>
                </a:cubicBezTo>
                <a:cubicBezTo>
                  <a:pt x="4842" y="292917"/>
                  <a:pt x="8474" y="294120"/>
                  <a:pt x="10290" y="294120"/>
                </a:cubicBezTo>
                <a:cubicBezTo>
                  <a:pt x="12711" y="294120"/>
                  <a:pt x="15737" y="289910"/>
                  <a:pt x="18158" y="281489"/>
                </a:cubicBezTo>
                <a:cubicBezTo>
                  <a:pt x="19369" y="283293"/>
                  <a:pt x="21790" y="283895"/>
                  <a:pt x="24816" y="283895"/>
                </a:cubicBezTo>
                <a:cubicBezTo>
                  <a:pt x="26632" y="283895"/>
                  <a:pt x="29053" y="283293"/>
                  <a:pt x="30264" y="281489"/>
                </a:cubicBezTo>
                <a:lnTo>
                  <a:pt x="39948" y="267054"/>
                </a:lnTo>
                <a:lnTo>
                  <a:pt x="50843" y="270662"/>
                </a:lnTo>
                <a:lnTo>
                  <a:pt x="51449" y="270662"/>
                </a:lnTo>
                <a:cubicBezTo>
                  <a:pt x="52659" y="270662"/>
                  <a:pt x="54475" y="268858"/>
                  <a:pt x="57501" y="267054"/>
                </a:cubicBezTo>
                <a:cubicBezTo>
                  <a:pt x="60528" y="265249"/>
                  <a:pt x="62949" y="264046"/>
                  <a:pt x="64765" y="264046"/>
                </a:cubicBezTo>
                <a:lnTo>
                  <a:pt x="66580" y="264648"/>
                </a:lnTo>
                <a:cubicBezTo>
                  <a:pt x="76265" y="269459"/>
                  <a:pt x="82923" y="277880"/>
                  <a:pt x="85949" y="291112"/>
                </a:cubicBezTo>
                <a:cubicBezTo>
                  <a:pt x="93213" y="321788"/>
                  <a:pt x="99871" y="336824"/>
                  <a:pt x="107739" y="336824"/>
                </a:cubicBezTo>
                <a:cubicBezTo>
                  <a:pt x="114397" y="336824"/>
                  <a:pt x="123476" y="329005"/>
                  <a:pt x="133161" y="313968"/>
                </a:cubicBezTo>
                <a:cubicBezTo>
                  <a:pt x="142845" y="298932"/>
                  <a:pt x="152530" y="278482"/>
                  <a:pt x="163425" y="253821"/>
                </a:cubicBezTo>
                <a:cubicBezTo>
                  <a:pt x="164030" y="258633"/>
                  <a:pt x="164635" y="261039"/>
                  <a:pt x="165846" y="261039"/>
                </a:cubicBezTo>
                <a:cubicBezTo>
                  <a:pt x="169477" y="261039"/>
                  <a:pt x="178557" y="239987"/>
                  <a:pt x="200952" y="204500"/>
                </a:cubicBezTo>
                <a:cubicBezTo>
                  <a:pt x="234242" y="150969"/>
                  <a:pt x="316560" y="48118"/>
                  <a:pt x="337744" y="33682"/>
                </a:cubicBezTo>
                <a:cubicBezTo>
                  <a:pt x="353482" y="22856"/>
                  <a:pt x="365587" y="12631"/>
                  <a:pt x="374061" y="3609"/>
                </a:cubicBezTo>
                <a:cubicBezTo>
                  <a:pt x="372850" y="9624"/>
                  <a:pt x="371640" y="13834"/>
                  <a:pt x="371640" y="15638"/>
                </a:cubicBezTo>
                <a:cubicBezTo>
                  <a:pt x="371640" y="17443"/>
                  <a:pt x="372850" y="18044"/>
                  <a:pt x="374061" y="18044"/>
                </a:cubicBezTo>
                <a:lnTo>
                  <a:pt x="391009" y="9624"/>
                </a:lnTo>
                <a:lnTo>
                  <a:pt x="391009" y="12029"/>
                </a:lnTo>
                <a:cubicBezTo>
                  <a:pt x="391009" y="15037"/>
                  <a:pt x="391614" y="16841"/>
                  <a:pt x="393430" y="16841"/>
                </a:cubicBezTo>
                <a:cubicBezTo>
                  <a:pt x="395851" y="16841"/>
                  <a:pt x="405535" y="7218"/>
                  <a:pt x="406746" y="3609"/>
                </a:cubicBezTo>
                <a:lnTo>
                  <a:pt x="405535" y="12029"/>
                </a:lnTo>
                <a:lnTo>
                  <a:pt x="426115" y="0"/>
                </a:lnTo>
                <a:lnTo>
                  <a:pt x="421273" y="10827"/>
                </a:lnTo>
                <a:cubicBezTo>
                  <a:pt x="427325" y="6616"/>
                  <a:pt x="432167" y="4210"/>
                  <a:pt x="435194" y="4210"/>
                </a:cubicBezTo>
                <a:cubicBezTo>
                  <a:pt x="438220" y="4210"/>
                  <a:pt x="440036" y="9022"/>
                  <a:pt x="440036" y="12029"/>
                </a:cubicBezTo>
                <a:cubicBezTo>
                  <a:pt x="440036" y="16841"/>
                  <a:pt x="435799" y="23457"/>
                  <a:pt x="429141" y="31878"/>
                </a:cubicBezTo>
                <a:cubicBezTo>
                  <a:pt x="421878" y="41502"/>
                  <a:pt x="403720" y="60147"/>
                  <a:pt x="349245" y="122099"/>
                </a:cubicBezTo>
                <a:cubicBezTo>
                  <a:pt x="325639" y="148564"/>
                  <a:pt x="220926" y="289910"/>
                  <a:pt x="200952" y="323592"/>
                </a:cubicBezTo>
                <a:lnTo>
                  <a:pt x="163425" y="386747"/>
                </a:lnTo>
                <a:cubicBezTo>
                  <a:pt x="147082" y="413813"/>
                  <a:pt x="136793" y="431255"/>
                  <a:pt x="131345" y="437872"/>
                </a:cubicBezTo>
                <a:cubicBezTo>
                  <a:pt x="125898" y="444488"/>
                  <a:pt x="119239" y="451104"/>
                  <a:pt x="111371" y="457119"/>
                </a:cubicBezTo>
                <a:lnTo>
                  <a:pt x="105923" y="454111"/>
                </a:lnTo>
                <a:lnTo>
                  <a:pt x="101081" y="457119"/>
                </a:lnTo>
                <a:lnTo>
                  <a:pt x="95634" y="463133"/>
                </a:lnTo>
                <a:close/>
              </a:path>
            </a:pathLst>
          </a:custGeom>
          <a:solidFill>
            <a:srgbClr val="EE4433"/>
          </a:solidFill>
          <a:ln w="9322" cap="flat">
            <a:noFill/>
            <a:prstDash val="solid"/>
            <a:miter/>
          </a:ln>
        </p:spPr>
        <p:txBody>
          <a:bodyPr rtlCol="0" anchor="ctr"/>
          <a:lstStyle/>
          <a:p>
            <a:endParaRPr lang="en-GB"/>
          </a:p>
        </p:txBody>
      </p:sp>
      <p:sp>
        <p:nvSpPr>
          <p:cNvPr id="126" name="Graphic 108">
            <a:extLst>
              <a:ext uri="{FF2B5EF4-FFF2-40B4-BE49-F238E27FC236}">
                <a16:creationId xmlns:a16="http://schemas.microsoft.com/office/drawing/2014/main" id="{E9898E26-A26A-7CD3-A310-5FF130AFE609}"/>
              </a:ext>
            </a:extLst>
          </p:cNvPr>
          <p:cNvSpPr/>
          <p:nvPr/>
        </p:nvSpPr>
        <p:spPr>
          <a:xfrm>
            <a:off x="934677" y="3105510"/>
            <a:ext cx="354557" cy="373167"/>
          </a:xfrm>
          <a:custGeom>
            <a:avLst/>
            <a:gdLst>
              <a:gd name="connsiteX0" fmla="*/ 95634 w 440036"/>
              <a:gd name="connsiteY0" fmla="*/ 463133 h 463133"/>
              <a:gd name="connsiteX1" fmla="*/ 92607 w 440036"/>
              <a:gd name="connsiteY1" fmla="*/ 455314 h 463133"/>
              <a:gd name="connsiteX2" fmla="*/ 78686 w 440036"/>
              <a:gd name="connsiteY2" fmla="*/ 461931 h 463133"/>
              <a:gd name="connsiteX3" fmla="*/ 73844 w 440036"/>
              <a:gd name="connsiteY3" fmla="*/ 455916 h 463133"/>
              <a:gd name="connsiteX4" fmla="*/ 69002 w 440036"/>
              <a:gd name="connsiteY4" fmla="*/ 455314 h 463133"/>
              <a:gd name="connsiteX5" fmla="*/ 56896 w 440036"/>
              <a:gd name="connsiteY5" fmla="*/ 459525 h 463133"/>
              <a:gd name="connsiteX6" fmla="*/ 50843 w 440036"/>
              <a:gd name="connsiteY6" fmla="*/ 448097 h 463133"/>
              <a:gd name="connsiteX7" fmla="*/ 11500 w 440036"/>
              <a:gd name="connsiteY7" fmla="*/ 353064 h 463133"/>
              <a:gd name="connsiteX8" fmla="*/ 0 w 440036"/>
              <a:gd name="connsiteY8" fmla="*/ 289910 h 463133"/>
              <a:gd name="connsiteX9" fmla="*/ 10290 w 440036"/>
              <a:gd name="connsiteY9" fmla="*/ 294120 h 463133"/>
              <a:gd name="connsiteX10" fmla="*/ 18158 w 440036"/>
              <a:gd name="connsiteY10" fmla="*/ 281489 h 463133"/>
              <a:gd name="connsiteX11" fmla="*/ 24816 w 440036"/>
              <a:gd name="connsiteY11" fmla="*/ 283895 h 463133"/>
              <a:gd name="connsiteX12" fmla="*/ 30264 w 440036"/>
              <a:gd name="connsiteY12" fmla="*/ 281489 h 463133"/>
              <a:gd name="connsiteX13" fmla="*/ 39948 w 440036"/>
              <a:gd name="connsiteY13" fmla="*/ 267054 h 463133"/>
              <a:gd name="connsiteX14" fmla="*/ 50843 w 440036"/>
              <a:gd name="connsiteY14" fmla="*/ 270662 h 463133"/>
              <a:gd name="connsiteX15" fmla="*/ 51449 w 440036"/>
              <a:gd name="connsiteY15" fmla="*/ 270662 h 463133"/>
              <a:gd name="connsiteX16" fmla="*/ 57501 w 440036"/>
              <a:gd name="connsiteY16" fmla="*/ 267054 h 463133"/>
              <a:gd name="connsiteX17" fmla="*/ 64765 w 440036"/>
              <a:gd name="connsiteY17" fmla="*/ 264046 h 463133"/>
              <a:gd name="connsiteX18" fmla="*/ 66580 w 440036"/>
              <a:gd name="connsiteY18" fmla="*/ 264648 h 463133"/>
              <a:gd name="connsiteX19" fmla="*/ 85949 w 440036"/>
              <a:gd name="connsiteY19" fmla="*/ 291112 h 463133"/>
              <a:gd name="connsiteX20" fmla="*/ 107739 w 440036"/>
              <a:gd name="connsiteY20" fmla="*/ 336824 h 463133"/>
              <a:gd name="connsiteX21" fmla="*/ 133161 w 440036"/>
              <a:gd name="connsiteY21" fmla="*/ 313968 h 463133"/>
              <a:gd name="connsiteX22" fmla="*/ 163425 w 440036"/>
              <a:gd name="connsiteY22" fmla="*/ 253821 h 463133"/>
              <a:gd name="connsiteX23" fmla="*/ 165846 w 440036"/>
              <a:gd name="connsiteY23" fmla="*/ 261039 h 463133"/>
              <a:gd name="connsiteX24" fmla="*/ 200952 w 440036"/>
              <a:gd name="connsiteY24" fmla="*/ 204500 h 463133"/>
              <a:gd name="connsiteX25" fmla="*/ 337744 w 440036"/>
              <a:gd name="connsiteY25" fmla="*/ 33682 h 463133"/>
              <a:gd name="connsiteX26" fmla="*/ 374061 w 440036"/>
              <a:gd name="connsiteY26" fmla="*/ 3609 h 463133"/>
              <a:gd name="connsiteX27" fmla="*/ 371640 w 440036"/>
              <a:gd name="connsiteY27" fmla="*/ 15638 h 463133"/>
              <a:gd name="connsiteX28" fmla="*/ 374061 w 440036"/>
              <a:gd name="connsiteY28" fmla="*/ 18044 h 463133"/>
              <a:gd name="connsiteX29" fmla="*/ 391009 w 440036"/>
              <a:gd name="connsiteY29" fmla="*/ 9624 h 463133"/>
              <a:gd name="connsiteX30" fmla="*/ 391009 w 440036"/>
              <a:gd name="connsiteY30" fmla="*/ 12029 h 463133"/>
              <a:gd name="connsiteX31" fmla="*/ 393430 w 440036"/>
              <a:gd name="connsiteY31" fmla="*/ 16841 h 463133"/>
              <a:gd name="connsiteX32" fmla="*/ 406746 w 440036"/>
              <a:gd name="connsiteY32" fmla="*/ 3609 h 463133"/>
              <a:gd name="connsiteX33" fmla="*/ 405535 w 440036"/>
              <a:gd name="connsiteY33" fmla="*/ 12029 h 463133"/>
              <a:gd name="connsiteX34" fmla="*/ 426115 w 440036"/>
              <a:gd name="connsiteY34" fmla="*/ 0 h 463133"/>
              <a:gd name="connsiteX35" fmla="*/ 421273 w 440036"/>
              <a:gd name="connsiteY35" fmla="*/ 10827 h 463133"/>
              <a:gd name="connsiteX36" fmla="*/ 435194 w 440036"/>
              <a:gd name="connsiteY36" fmla="*/ 4210 h 463133"/>
              <a:gd name="connsiteX37" fmla="*/ 440036 w 440036"/>
              <a:gd name="connsiteY37" fmla="*/ 12029 h 463133"/>
              <a:gd name="connsiteX38" fmla="*/ 429141 w 440036"/>
              <a:gd name="connsiteY38" fmla="*/ 31878 h 463133"/>
              <a:gd name="connsiteX39" fmla="*/ 349245 w 440036"/>
              <a:gd name="connsiteY39" fmla="*/ 122099 h 463133"/>
              <a:gd name="connsiteX40" fmla="*/ 200952 w 440036"/>
              <a:gd name="connsiteY40" fmla="*/ 323592 h 463133"/>
              <a:gd name="connsiteX41" fmla="*/ 163425 w 440036"/>
              <a:gd name="connsiteY41" fmla="*/ 386747 h 463133"/>
              <a:gd name="connsiteX42" fmla="*/ 131345 w 440036"/>
              <a:gd name="connsiteY42" fmla="*/ 437872 h 463133"/>
              <a:gd name="connsiteX43" fmla="*/ 111371 w 440036"/>
              <a:gd name="connsiteY43" fmla="*/ 457119 h 463133"/>
              <a:gd name="connsiteX44" fmla="*/ 105923 w 440036"/>
              <a:gd name="connsiteY44" fmla="*/ 454111 h 463133"/>
              <a:gd name="connsiteX45" fmla="*/ 101081 w 440036"/>
              <a:gd name="connsiteY45" fmla="*/ 457119 h 463133"/>
              <a:gd name="connsiteX46" fmla="*/ 95634 w 440036"/>
              <a:gd name="connsiteY46" fmla="*/ 463133 h 46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0036" h="463133">
                <a:moveTo>
                  <a:pt x="95634" y="463133"/>
                </a:moveTo>
                <a:cubicBezTo>
                  <a:pt x="95634" y="457720"/>
                  <a:pt x="95028" y="455314"/>
                  <a:pt x="92607" y="455314"/>
                </a:cubicBezTo>
                <a:lnTo>
                  <a:pt x="78686" y="461931"/>
                </a:lnTo>
                <a:cubicBezTo>
                  <a:pt x="78686" y="458923"/>
                  <a:pt x="76870" y="457119"/>
                  <a:pt x="73844" y="455916"/>
                </a:cubicBezTo>
                <a:lnTo>
                  <a:pt x="69002" y="455314"/>
                </a:lnTo>
                <a:cubicBezTo>
                  <a:pt x="64765" y="455314"/>
                  <a:pt x="62949" y="455916"/>
                  <a:pt x="56896" y="459525"/>
                </a:cubicBezTo>
                <a:cubicBezTo>
                  <a:pt x="55080" y="455916"/>
                  <a:pt x="52659" y="451705"/>
                  <a:pt x="50843" y="448097"/>
                </a:cubicBezTo>
                <a:cubicBezTo>
                  <a:pt x="35106" y="418023"/>
                  <a:pt x="18764" y="372913"/>
                  <a:pt x="11500" y="353064"/>
                </a:cubicBezTo>
                <a:cubicBezTo>
                  <a:pt x="7869" y="342839"/>
                  <a:pt x="4237" y="321788"/>
                  <a:pt x="0" y="289910"/>
                </a:cubicBezTo>
                <a:cubicBezTo>
                  <a:pt x="4842" y="292917"/>
                  <a:pt x="8474" y="294120"/>
                  <a:pt x="10290" y="294120"/>
                </a:cubicBezTo>
                <a:cubicBezTo>
                  <a:pt x="12711" y="294120"/>
                  <a:pt x="15737" y="289910"/>
                  <a:pt x="18158" y="281489"/>
                </a:cubicBezTo>
                <a:cubicBezTo>
                  <a:pt x="19369" y="283293"/>
                  <a:pt x="21790" y="283895"/>
                  <a:pt x="24816" y="283895"/>
                </a:cubicBezTo>
                <a:cubicBezTo>
                  <a:pt x="26632" y="283895"/>
                  <a:pt x="29053" y="283293"/>
                  <a:pt x="30264" y="281489"/>
                </a:cubicBezTo>
                <a:lnTo>
                  <a:pt x="39948" y="267054"/>
                </a:lnTo>
                <a:lnTo>
                  <a:pt x="50843" y="270662"/>
                </a:lnTo>
                <a:lnTo>
                  <a:pt x="51449" y="270662"/>
                </a:lnTo>
                <a:cubicBezTo>
                  <a:pt x="52659" y="270662"/>
                  <a:pt x="54475" y="268858"/>
                  <a:pt x="57501" y="267054"/>
                </a:cubicBezTo>
                <a:cubicBezTo>
                  <a:pt x="60528" y="265249"/>
                  <a:pt x="62949" y="264046"/>
                  <a:pt x="64765" y="264046"/>
                </a:cubicBezTo>
                <a:lnTo>
                  <a:pt x="66580" y="264648"/>
                </a:lnTo>
                <a:cubicBezTo>
                  <a:pt x="76265" y="269459"/>
                  <a:pt x="82923" y="277880"/>
                  <a:pt x="85949" y="291112"/>
                </a:cubicBezTo>
                <a:cubicBezTo>
                  <a:pt x="93213" y="321788"/>
                  <a:pt x="99871" y="336824"/>
                  <a:pt x="107739" y="336824"/>
                </a:cubicBezTo>
                <a:cubicBezTo>
                  <a:pt x="114397" y="336824"/>
                  <a:pt x="123476" y="329005"/>
                  <a:pt x="133161" y="313968"/>
                </a:cubicBezTo>
                <a:cubicBezTo>
                  <a:pt x="142845" y="298932"/>
                  <a:pt x="152530" y="278482"/>
                  <a:pt x="163425" y="253821"/>
                </a:cubicBezTo>
                <a:cubicBezTo>
                  <a:pt x="164030" y="258633"/>
                  <a:pt x="164635" y="261039"/>
                  <a:pt x="165846" y="261039"/>
                </a:cubicBezTo>
                <a:cubicBezTo>
                  <a:pt x="169477" y="261039"/>
                  <a:pt x="178557" y="239987"/>
                  <a:pt x="200952" y="204500"/>
                </a:cubicBezTo>
                <a:cubicBezTo>
                  <a:pt x="234242" y="150969"/>
                  <a:pt x="316560" y="48118"/>
                  <a:pt x="337744" y="33682"/>
                </a:cubicBezTo>
                <a:cubicBezTo>
                  <a:pt x="353482" y="22856"/>
                  <a:pt x="365587" y="12631"/>
                  <a:pt x="374061" y="3609"/>
                </a:cubicBezTo>
                <a:cubicBezTo>
                  <a:pt x="372850" y="9624"/>
                  <a:pt x="371640" y="13834"/>
                  <a:pt x="371640" y="15638"/>
                </a:cubicBezTo>
                <a:cubicBezTo>
                  <a:pt x="371640" y="17443"/>
                  <a:pt x="372850" y="18044"/>
                  <a:pt x="374061" y="18044"/>
                </a:cubicBezTo>
                <a:lnTo>
                  <a:pt x="391009" y="9624"/>
                </a:lnTo>
                <a:lnTo>
                  <a:pt x="391009" y="12029"/>
                </a:lnTo>
                <a:cubicBezTo>
                  <a:pt x="391009" y="15037"/>
                  <a:pt x="391614" y="16841"/>
                  <a:pt x="393430" y="16841"/>
                </a:cubicBezTo>
                <a:cubicBezTo>
                  <a:pt x="395851" y="16841"/>
                  <a:pt x="405535" y="7218"/>
                  <a:pt x="406746" y="3609"/>
                </a:cubicBezTo>
                <a:lnTo>
                  <a:pt x="405535" y="12029"/>
                </a:lnTo>
                <a:lnTo>
                  <a:pt x="426115" y="0"/>
                </a:lnTo>
                <a:lnTo>
                  <a:pt x="421273" y="10827"/>
                </a:lnTo>
                <a:cubicBezTo>
                  <a:pt x="427325" y="6616"/>
                  <a:pt x="432167" y="4210"/>
                  <a:pt x="435194" y="4210"/>
                </a:cubicBezTo>
                <a:cubicBezTo>
                  <a:pt x="438220" y="4210"/>
                  <a:pt x="440036" y="9022"/>
                  <a:pt x="440036" y="12029"/>
                </a:cubicBezTo>
                <a:cubicBezTo>
                  <a:pt x="440036" y="16841"/>
                  <a:pt x="435799" y="23457"/>
                  <a:pt x="429141" y="31878"/>
                </a:cubicBezTo>
                <a:cubicBezTo>
                  <a:pt x="421878" y="41502"/>
                  <a:pt x="403720" y="60147"/>
                  <a:pt x="349245" y="122099"/>
                </a:cubicBezTo>
                <a:cubicBezTo>
                  <a:pt x="325639" y="148564"/>
                  <a:pt x="220926" y="289910"/>
                  <a:pt x="200952" y="323592"/>
                </a:cubicBezTo>
                <a:lnTo>
                  <a:pt x="163425" y="386747"/>
                </a:lnTo>
                <a:cubicBezTo>
                  <a:pt x="147082" y="413813"/>
                  <a:pt x="136793" y="431255"/>
                  <a:pt x="131345" y="437872"/>
                </a:cubicBezTo>
                <a:cubicBezTo>
                  <a:pt x="125898" y="444488"/>
                  <a:pt x="119239" y="451104"/>
                  <a:pt x="111371" y="457119"/>
                </a:cubicBezTo>
                <a:lnTo>
                  <a:pt x="105923" y="454111"/>
                </a:lnTo>
                <a:lnTo>
                  <a:pt x="101081" y="457119"/>
                </a:lnTo>
                <a:lnTo>
                  <a:pt x="95634" y="463133"/>
                </a:lnTo>
                <a:close/>
              </a:path>
            </a:pathLst>
          </a:custGeom>
          <a:solidFill>
            <a:srgbClr val="EE4433"/>
          </a:solidFill>
          <a:ln w="9322" cap="flat">
            <a:noFill/>
            <a:prstDash val="solid"/>
            <a:miter/>
          </a:ln>
        </p:spPr>
        <p:txBody>
          <a:bodyPr rtlCol="0" anchor="ctr"/>
          <a:lstStyle/>
          <a:p>
            <a:endParaRPr lang="en-GB"/>
          </a:p>
        </p:txBody>
      </p:sp>
      <p:sp>
        <p:nvSpPr>
          <p:cNvPr id="127" name="Graphic 108">
            <a:extLst>
              <a:ext uri="{FF2B5EF4-FFF2-40B4-BE49-F238E27FC236}">
                <a16:creationId xmlns:a16="http://schemas.microsoft.com/office/drawing/2014/main" id="{04035629-E112-CE11-5995-19F232A6DB2F}"/>
              </a:ext>
            </a:extLst>
          </p:cNvPr>
          <p:cNvSpPr/>
          <p:nvPr/>
        </p:nvSpPr>
        <p:spPr>
          <a:xfrm>
            <a:off x="934677" y="3899140"/>
            <a:ext cx="354557" cy="373167"/>
          </a:xfrm>
          <a:custGeom>
            <a:avLst/>
            <a:gdLst>
              <a:gd name="connsiteX0" fmla="*/ 95634 w 440036"/>
              <a:gd name="connsiteY0" fmla="*/ 463133 h 463133"/>
              <a:gd name="connsiteX1" fmla="*/ 92607 w 440036"/>
              <a:gd name="connsiteY1" fmla="*/ 455314 h 463133"/>
              <a:gd name="connsiteX2" fmla="*/ 78686 w 440036"/>
              <a:gd name="connsiteY2" fmla="*/ 461931 h 463133"/>
              <a:gd name="connsiteX3" fmla="*/ 73844 w 440036"/>
              <a:gd name="connsiteY3" fmla="*/ 455916 h 463133"/>
              <a:gd name="connsiteX4" fmla="*/ 69002 w 440036"/>
              <a:gd name="connsiteY4" fmla="*/ 455314 h 463133"/>
              <a:gd name="connsiteX5" fmla="*/ 56896 w 440036"/>
              <a:gd name="connsiteY5" fmla="*/ 459525 h 463133"/>
              <a:gd name="connsiteX6" fmla="*/ 50843 w 440036"/>
              <a:gd name="connsiteY6" fmla="*/ 448097 h 463133"/>
              <a:gd name="connsiteX7" fmla="*/ 11500 w 440036"/>
              <a:gd name="connsiteY7" fmla="*/ 353064 h 463133"/>
              <a:gd name="connsiteX8" fmla="*/ 0 w 440036"/>
              <a:gd name="connsiteY8" fmla="*/ 289910 h 463133"/>
              <a:gd name="connsiteX9" fmla="*/ 10290 w 440036"/>
              <a:gd name="connsiteY9" fmla="*/ 294120 h 463133"/>
              <a:gd name="connsiteX10" fmla="*/ 18158 w 440036"/>
              <a:gd name="connsiteY10" fmla="*/ 281489 h 463133"/>
              <a:gd name="connsiteX11" fmla="*/ 24816 w 440036"/>
              <a:gd name="connsiteY11" fmla="*/ 283895 h 463133"/>
              <a:gd name="connsiteX12" fmla="*/ 30264 w 440036"/>
              <a:gd name="connsiteY12" fmla="*/ 281489 h 463133"/>
              <a:gd name="connsiteX13" fmla="*/ 39948 w 440036"/>
              <a:gd name="connsiteY13" fmla="*/ 267054 h 463133"/>
              <a:gd name="connsiteX14" fmla="*/ 50843 w 440036"/>
              <a:gd name="connsiteY14" fmla="*/ 270662 h 463133"/>
              <a:gd name="connsiteX15" fmla="*/ 51449 w 440036"/>
              <a:gd name="connsiteY15" fmla="*/ 270662 h 463133"/>
              <a:gd name="connsiteX16" fmla="*/ 57501 w 440036"/>
              <a:gd name="connsiteY16" fmla="*/ 267054 h 463133"/>
              <a:gd name="connsiteX17" fmla="*/ 64765 w 440036"/>
              <a:gd name="connsiteY17" fmla="*/ 264046 h 463133"/>
              <a:gd name="connsiteX18" fmla="*/ 66580 w 440036"/>
              <a:gd name="connsiteY18" fmla="*/ 264648 h 463133"/>
              <a:gd name="connsiteX19" fmla="*/ 85949 w 440036"/>
              <a:gd name="connsiteY19" fmla="*/ 291112 h 463133"/>
              <a:gd name="connsiteX20" fmla="*/ 107739 w 440036"/>
              <a:gd name="connsiteY20" fmla="*/ 336824 h 463133"/>
              <a:gd name="connsiteX21" fmla="*/ 133161 w 440036"/>
              <a:gd name="connsiteY21" fmla="*/ 313968 h 463133"/>
              <a:gd name="connsiteX22" fmla="*/ 163425 w 440036"/>
              <a:gd name="connsiteY22" fmla="*/ 253821 h 463133"/>
              <a:gd name="connsiteX23" fmla="*/ 165846 w 440036"/>
              <a:gd name="connsiteY23" fmla="*/ 261039 h 463133"/>
              <a:gd name="connsiteX24" fmla="*/ 200952 w 440036"/>
              <a:gd name="connsiteY24" fmla="*/ 204500 h 463133"/>
              <a:gd name="connsiteX25" fmla="*/ 337744 w 440036"/>
              <a:gd name="connsiteY25" fmla="*/ 33682 h 463133"/>
              <a:gd name="connsiteX26" fmla="*/ 374061 w 440036"/>
              <a:gd name="connsiteY26" fmla="*/ 3609 h 463133"/>
              <a:gd name="connsiteX27" fmla="*/ 371640 w 440036"/>
              <a:gd name="connsiteY27" fmla="*/ 15638 h 463133"/>
              <a:gd name="connsiteX28" fmla="*/ 374061 w 440036"/>
              <a:gd name="connsiteY28" fmla="*/ 18044 h 463133"/>
              <a:gd name="connsiteX29" fmla="*/ 391009 w 440036"/>
              <a:gd name="connsiteY29" fmla="*/ 9624 h 463133"/>
              <a:gd name="connsiteX30" fmla="*/ 391009 w 440036"/>
              <a:gd name="connsiteY30" fmla="*/ 12029 h 463133"/>
              <a:gd name="connsiteX31" fmla="*/ 393430 w 440036"/>
              <a:gd name="connsiteY31" fmla="*/ 16841 h 463133"/>
              <a:gd name="connsiteX32" fmla="*/ 406746 w 440036"/>
              <a:gd name="connsiteY32" fmla="*/ 3609 h 463133"/>
              <a:gd name="connsiteX33" fmla="*/ 405535 w 440036"/>
              <a:gd name="connsiteY33" fmla="*/ 12029 h 463133"/>
              <a:gd name="connsiteX34" fmla="*/ 426115 w 440036"/>
              <a:gd name="connsiteY34" fmla="*/ 0 h 463133"/>
              <a:gd name="connsiteX35" fmla="*/ 421273 w 440036"/>
              <a:gd name="connsiteY35" fmla="*/ 10827 h 463133"/>
              <a:gd name="connsiteX36" fmla="*/ 435194 w 440036"/>
              <a:gd name="connsiteY36" fmla="*/ 4210 h 463133"/>
              <a:gd name="connsiteX37" fmla="*/ 440036 w 440036"/>
              <a:gd name="connsiteY37" fmla="*/ 12029 h 463133"/>
              <a:gd name="connsiteX38" fmla="*/ 429141 w 440036"/>
              <a:gd name="connsiteY38" fmla="*/ 31878 h 463133"/>
              <a:gd name="connsiteX39" fmla="*/ 349245 w 440036"/>
              <a:gd name="connsiteY39" fmla="*/ 122099 h 463133"/>
              <a:gd name="connsiteX40" fmla="*/ 200952 w 440036"/>
              <a:gd name="connsiteY40" fmla="*/ 323592 h 463133"/>
              <a:gd name="connsiteX41" fmla="*/ 163425 w 440036"/>
              <a:gd name="connsiteY41" fmla="*/ 386747 h 463133"/>
              <a:gd name="connsiteX42" fmla="*/ 131345 w 440036"/>
              <a:gd name="connsiteY42" fmla="*/ 437872 h 463133"/>
              <a:gd name="connsiteX43" fmla="*/ 111371 w 440036"/>
              <a:gd name="connsiteY43" fmla="*/ 457119 h 463133"/>
              <a:gd name="connsiteX44" fmla="*/ 105923 w 440036"/>
              <a:gd name="connsiteY44" fmla="*/ 454111 h 463133"/>
              <a:gd name="connsiteX45" fmla="*/ 101081 w 440036"/>
              <a:gd name="connsiteY45" fmla="*/ 457119 h 463133"/>
              <a:gd name="connsiteX46" fmla="*/ 95634 w 440036"/>
              <a:gd name="connsiteY46" fmla="*/ 463133 h 46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0036" h="463133">
                <a:moveTo>
                  <a:pt x="95634" y="463133"/>
                </a:moveTo>
                <a:cubicBezTo>
                  <a:pt x="95634" y="457720"/>
                  <a:pt x="95028" y="455314"/>
                  <a:pt x="92607" y="455314"/>
                </a:cubicBezTo>
                <a:lnTo>
                  <a:pt x="78686" y="461931"/>
                </a:lnTo>
                <a:cubicBezTo>
                  <a:pt x="78686" y="458923"/>
                  <a:pt x="76870" y="457119"/>
                  <a:pt x="73844" y="455916"/>
                </a:cubicBezTo>
                <a:lnTo>
                  <a:pt x="69002" y="455314"/>
                </a:lnTo>
                <a:cubicBezTo>
                  <a:pt x="64765" y="455314"/>
                  <a:pt x="62949" y="455916"/>
                  <a:pt x="56896" y="459525"/>
                </a:cubicBezTo>
                <a:cubicBezTo>
                  <a:pt x="55080" y="455916"/>
                  <a:pt x="52659" y="451705"/>
                  <a:pt x="50843" y="448097"/>
                </a:cubicBezTo>
                <a:cubicBezTo>
                  <a:pt x="35106" y="418023"/>
                  <a:pt x="18764" y="372913"/>
                  <a:pt x="11500" y="353064"/>
                </a:cubicBezTo>
                <a:cubicBezTo>
                  <a:pt x="7869" y="342839"/>
                  <a:pt x="4237" y="321788"/>
                  <a:pt x="0" y="289910"/>
                </a:cubicBezTo>
                <a:cubicBezTo>
                  <a:pt x="4842" y="292917"/>
                  <a:pt x="8474" y="294120"/>
                  <a:pt x="10290" y="294120"/>
                </a:cubicBezTo>
                <a:cubicBezTo>
                  <a:pt x="12711" y="294120"/>
                  <a:pt x="15737" y="289910"/>
                  <a:pt x="18158" y="281489"/>
                </a:cubicBezTo>
                <a:cubicBezTo>
                  <a:pt x="19369" y="283293"/>
                  <a:pt x="21790" y="283895"/>
                  <a:pt x="24816" y="283895"/>
                </a:cubicBezTo>
                <a:cubicBezTo>
                  <a:pt x="26632" y="283895"/>
                  <a:pt x="29053" y="283293"/>
                  <a:pt x="30264" y="281489"/>
                </a:cubicBezTo>
                <a:lnTo>
                  <a:pt x="39948" y="267054"/>
                </a:lnTo>
                <a:lnTo>
                  <a:pt x="50843" y="270662"/>
                </a:lnTo>
                <a:lnTo>
                  <a:pt x="51449" y="270662"/>
                </a:lnTo>
                <a:cubicBezTo>
                  <a:pt x="52659" y="270662"/>
                  <a:pt x="54475" y="268858"/>
                  <a:pt x="57501" y="267054"/>
                </a:cubicBezTo>
                <a:cubicBezTo>
                  <a:pt x="60528" y="265249"/>
                  <a:pt x="62949" y="264046"/>
                  <a:pt x="64765" y="264046"/>
                </a:cubicBezTo>
                <a:lnTo>
                  <a:pt x="66580" y="264648"/>
                </a:lnTo>
                <a:cubicBezTo>
                  <a:pt x="76265" y="269459"/>
                  <a:pt x="82923" y="277880"/>
                  <a:pt x="85949" y="291112"/>
                </a:cubicBezTo>
                <a:cubicBezTo>
                  <a:pt x="93213" y="321788"/>
                  <a:pt x="99871" y="336824"/>
                  <a:pt x="107739" y="336824"/>
                </a:cubicBezTo>
                <a:cubicBezTo>
                  <a:pt x="114397" y="336824"/>
                  <a:pt x="123476" y="329005"/>
                  <a:pt x="133161" y="313968"/>
                </a:cubicBezTo>
                <a:cubicBezTo>
                  <a:pt x="142845" y="298932"/>
                  <a:pt x="152530" y="278482"/>
                  <a:pt x="163425" y="253821"/>
                </a:cubicBezTo>
                <a:cubicBezTo>
                  <a:pt x="164030" y="258633"/>
                  <a:pt x="164635" y="261039"/>
                  <a:pt x="165846" y="261039"/>
                </a:cubicBezTo>
                <a:cubicBezTo>
                  <a:pt x="169477" y="261039"/>
                  <a:pt x="178557" y="239987"/>
                  <a:pt x="200952" y="204500"/>
                </a:cubicBezTo>
                <a:cubicBezTo>
                  <a:pt x="234242" y="150969"/>
                  <a:pt x="316560" y="48118"/>
                  <a:pt x="337744" y="33682"/>
                </a:cubicBezTo>
                <a:cubicBezTo>
                  <a:pt x="353482" y="22856"/>
                  <a:pt x="365587" y="12631"/>
                  <a:pt x="374061" y="3609"/>
                </a:cubicBezTo>
                <a:cubicBezTo>
                  <a:pt x="372850" y="9624"/>
                  <a:pt x="371640" y="13834"/>
                  <a:pt x="371640" y="15638"/>
                </a:cubicBezTo>
                <a:cubicBezTo>
                  <a:pt x="371640" y="17443"/>
                  <a:pt x="372850" y="18044"/>
                  <a:pt x="374061" y="18044"/>
                </a:cubicBezTo>
                <a:lnTo>
                  <a:pt x="391009" y="9624"/>
                </a:lnTo>
                <a:lnTo>
                  <a:pt x="391009" y="12029"/>
                </a:lnTo>
                <a:cubicBezTo>
                  <a:pt x="391009" y="15037"/>
                  <a:pt x="391614" y="16841"/>
                  <a:pt x="393430" y="16841"/>
                </a:cubicBezTo>
                <a:cubicBezTo>
                  <a:pt x="395851" y="16841"/>
                  <a:pt x="405535" y="7218"/>
                  <a:pt x="406746" y="3609"/>
                </a:cubicBezTo>
                <a:lnTo>
                  <a:pt x="405535" y="12029"/>
                </a:lnTo>
                <a:lnTo>
                  <a:pt x="426115" y="0"/>
                </a:lnTo>
                <a:lnTo>
                  <a:pt x="421273" y="10827"/>
                </a:lnTo>
                <a:cubicBezTo>
                  <a:pt x="427325" y="6616"/>
                  <a:pt x="432167" y="4210"/>
                  <a:pt x="435194" y="4210"/>
                </a:cubicBezTo>
                <a:cubicBezTo>
                  <a:pt x="438220" y="4210"/>
                  <a:pt x="440036" y="9022"/>
                  <a:pt x="440036" y="12029"/>
                </a:cubicBezTo>
                <a:cubicBezTo>
                  <a:pt x="440036" y="16841"/>
                  <a:pt x="435799" y="23457"/>
                  <a:pt x="429141" y="31878"/>
                </a:cubicBezTo>
                <a:cubicBezTo>
                  <a:pt x="421878" y="41502"/>
                  <a:pt x="403720" y="60147"/>
                  <a:pt x="349245" y="122099"/>
                </a:cubicBezTo>
                <a:cubicBezTo>
                  <a:pt x="325639" y="148564"/>
                  <a:pt x="220926" y="289910"/>
                  <a:pt x="200952" y="323592"/>
                </a:cubicBezTo>
                <a:lnTo>
                  <a:pt x="163425" y="386747"/>
                </a:lnTo>
                <a:cubicBezTo>
                  <a:pt x="147082" y="413813"/>
                  <a:pt x="136793" y="431255"/>
                  <a:pt x="131345" y="437872"/>
                </a:cubicBezTo>
                <a:cubicBezTo>
                  <a:pt x="125898" y="444488"/>
                  <a:pt x="119239" y="451104"/>
                  <a:pt x="111371" y="457119"/>
                </a:cubicBezTo>
                <a:lnTo>
                  <a:pt x="105923" y="454111"/>
                </a:lnTo>
                <a:lnTo>
                  <a:pt x="101081" y="457119"/>
                </a:lnTo>
                <a:lnTo>
                  <a:pt x="95634" y="463133"/>
                </a:lnTo>
                <a:close/>
              </a:path>
            </a:pathLst>
          </a:custGeom>
          <a:solidFill>
            <a:srgbClr val="EE4433"/>
          </a:solidFill>
          <a:ln w="9322" cap="flat">
            <a:noFill/>
            <a:prstDash val="solid"/>
            <a:miter/>
          </a:ln>
        </p:spPr>
        <p:txBody>
          <a:bodyPr rtlCol="0" anchor="ctr"/>
          <a:lstStyle/>
          <a:p>
            <a:endParaRPr lang="en-GB"/>
          </a:p>
        </p:txBody>
      </p:sp>
      <p:sp>
        <p:nvSpPr>
          <p:cNvPr id="128" name="Graphic 108">
            <a:extLst>
              <a:ext uri="{FF2B5EF4-FFF2-40B4-BE49-F238E27FC236}">
                <a16:creationId xmlns:a16="http://schemas.microsoft.com/office/drawing/2014/main" id="{BB563666-5A5F-FBD6-66E1-B087886F9A91}"/>
              </a:ext>
            </a:extLst>
          </p:cNvPr>
          <p:cNvSpPr/>
          <p:nvPr/>
        </p:nvSpPr>
        <p:spPr>
          <a:xfrm>
            <a:off x="934677" y="4666891"/>
            <a:ext cx="354557" cy="373167"/>
          </a:xfrm>
          <a:custGeom>
            <a:avLst/>
            <a:gdLst>
              <a:gd name="connsiteX0" fmla="*/ 95634 w 440036"/>
              <a:gd name="connsiteY0" fmla="*/ 463133 h 463133"/>
              <a:gd name="connsiteX1" fmla="*/ 92607 w 440036"/>
              <a:gd name="connsiteY1" fmla="*/ 455314 h 463133"/>
              <a:gd name="connsiteX2" fmla="*/ 78686 w 440036"/>
              <a:gd name="connsiteY2" fmla="*/ 461931 h 463133"/>
              <a:gd name="connsiteX3" fmla="*/ 73844 w 440036"/>
              <a:gd name="connsiteY3" fmla="*/ 455916 h 463133"/>
              <a:gd name="connsiteX4" fmla="*/ 69002 w 440036"/>
              <a:gd name="connsiteY4" fmla="*/ 455314 h 463133"/>
              <a:gd name="connsiteX5" fmla="*/ 56896 w 440036"/>
              <a:gd name="connsiteY5" fmla="*/ 459525 h 463133"/>
              <a:gd name="connsiteX6" fmla="*/ 50843 w 440036"/>
              <a:gd name="connsiteY6" fmla="*/ 448097 h 463133"/>
              <a:gd name="connsiteX7" fmla="*/ 11500 w 440036"/>
              <a:gd name="connsiteY7" fmla="*/ 353064 h 463133"/>
              <a:gd name="connsiteX8" fmla="*/ 0 w 440036"/>
              <a:gd name="connsiteY8" fmla="*/ 289910 h 463133"/>
              <a:gd name="connsiteX9" fmla="*/ 10290 w 440036"/>
              <a:gd name="connsiteY9" fmla="*/ 294120 h 463133"/>
              <a:gd name="connsiteX10" fmla="*/ 18158 w 440036"/>
              <a:gd name="connsiteY10" fmla="*/ 281489 h 463133"/>
              <a:gd name="connsiteX11" fmla="*/ 24816 w 440036"/>
              <a:gd name="connsiteY11" fmla="*/ 283895 h 463133"/>
              <a:gd name="connsiteX12" fmla="*/ 30264 w 440036"/>
              <a:gd name="connsiteY12" fmla="*/ 281489 h 463133"/>
              <a:gd name="connsiteX13" fmla="*/ 39948 w 440036"/>
              <a:gd name="connsiteY13" fmla="*/ 267054 h 463133"/>
              <a:gd name="connsiteX14" fmla="*/ 50843 w 440036"/>
              <a:gd name="connsiteY14" fmla="*/ 270662 h 463133"/>
              <a:gd name="connsiteX15" fmla="*/ 51449 w 440036"/>
              <a:gd name="connsiteY15" fmla="*/ 270662 h 463133"/>
              <a:gd name="connsiteX16" fmla="*/ 57501 w 440036"/>
              <a:gd name="connsiteY16" fmla="*/ 267054 h 463133"/>
              <a:gd name="connsiteX17" fmla="*/ 64765 w 440036"/>
              <a:gd name="connsiteY17" fmla="*/ 264046 h 463133"/>
              <a:gd name="connsiteX18" fmla="*/ 66580 w 440036"/>
              <a:gd name="connsiteY18" fmla="*/ 264648 h 463133"/>
              <a:gd name="connsiteX19" fmla="*/ 85949 w 440036"/>
              <a:gd name="connsiteY19" fmla="*/ 291112 h 463133"/>
              <a:gd name="connsiteX20" fmla="*/ 107739 w 440036"/>
              <a:gd name="connsiteY20" fmla="*/ 336824 h 463133"/>
              <a:gd name="connsiteX21" fmla="*/ 133161 w 440036"/>
              <a:gd name="connsiteY21" fmla="*/ 313968 h 463133"/>
              <a:gd name="connsiteX22" fmla="*/ 163425 w 440036"/>
              <a:gd name="connsiteY22" fmla="*/ 253821 h 463133"/>
              <a:gd name="connsiteX23" fmla="*/ 165846 w 440036"/>
              <a:gd name="connsiteY23" fmla="*/ 261039 h 463133"/>
              <a:gd name="connsiteX24" fmla="*/ 200952 w 440036"/>
              <a:gd name="connsiteY24" fmla="*/ 204500 h 463133"/>
              <a:gd name="connsiteX25" fmla="*/ 337744 w 440036"/>
              <a:gd name="connsiteY25" fmla="*/ 33682 h 463133"/>
              <a:gd name="connsiteX26" fmla="*/ 374061 w 440036"/>
              <a:gd name="connsiteY26" fmla="*/ 3609 h 463133"/>
              <a:gd name="connsiteX27" fmla="*/ 371640 w 440036"/>
              <a:gd name="connsiteY27" fmla="*/ 15638 h 463133"/>
              <a:gd name="connsiteX28" fmla="*/ 374061 w 440036"/>
              <a:gd name="connsiteY28" fmla="*/ 18044 h 463133"/>
              <a:gd name="connsiteX29" fmla="*/ 391009 w 440036"/>
              <a:gd name="connsiteY29" fmla="*/ 9624 h 463133"/>
              <a:gd name="connsiteX30" fmla="*/ 391009 w 440036"/>
              <a:gd name="connsiteY30" fmla="*/ 12029 h 463133"/>
              <a:gd name="connsiteX31" fmla="*/ 393430 w 440036"/>
              <a:gd name="connsiteY31" fmla="*/ 16841 h 463133"/>
              <a:gd name="connsiteX32" fmla="*/ 406746 w 440036"/>
              <a:gd name="connsiteY32" fmla="*/ 3609 h 463133"/>
              <a:gd name="connsiteX33" fmla="*/ 405535 w 440036"/>
              <a:gd name="connsiteY33" fmla="*/ 12029 h 463133"/>
              <a:gd name="connsiteX34" fmla="*/ 426115 w 440036"/>
              <a:gd name="connsiteY34" fmla="*/ 0 h 463133"/>
              <a:gd name="connsiteX35" fmla="*/ 421273 w 440036"/>
              <a:gd name="connsiteY35" fmla="*/ 10827 h 463133"/>
              <a:gd name="connsiteX36" fmla="*/ 435194 w 440036"/>
              <a:gd name="connsiteY36" fmla="*/ 4210 h 463133"/>
              <a:gd name="connsiteX37" fmla="*/ 440036 w 440036"/>
              <a:gd name="connsiteY37" fmla="*/ 12029 h 463133"/>
              <a:gd name="connsiteX38" fmla="*/ 429141 w 440036"/>
              <a:gd name="connsiteY38" fmla="*/ 31878 h 463133"/>
              <a:gd name="connsiteX39" fmla="*/ 349245 w 440036"/>
              <a:gd name="connsiteY39" fmla="*/ 122099 h 463133"/>
              <a:gd name="connsiteX40" fmla="*/ 200952 w 440036"/>
              <a:gd name="connsiteY40" fmla="*/ 323592 h 463133"/>
              <a:gd name="connsiteX41" fmla="*/ 163425 w 440036"/>
              <a:gd name="connsiteY41" fmla="*/ 386747 h 463133"/>
              <a:gd name="connsiteX42" fmla="*/ 131345 w 440036"/>
              <a:gd name="connsiteY42" fmla="*/ 437872 h 463133"/>
              <a:gd name="connsiteX43" fmla="*/ 111371 w 440036"/>
              <a:gd name="connsiteY43" fmla="*/ 457119 h 463133"/>
              <a:gd name="connsiteX44" fmla="*/ 105923 w 440036"/>
              <a:gd name="connsiteY44" fmla="*/ 454111 h 463133"/>
              <a:gd name="connsiteX45" fmla="*/ 101081 w 440036"/>
              <a:gd name="connsiteY45" fmla="*/ 457119 h 463133"/>
              <a:gd name="connsiteX46" fmla="*/ 95634 w 440036"/>
              <a:gd name="connsiteY46" fmla="*/ 463133 h 46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0036" h="463133">
                <a:moveTo>
                  <a:pt x="95634" y="463133"/>
                </a:moveTo>
                <a:cubicBezTo>
                  <a:pt x="95634" y="457720"/>
                  <a:pt x="95028" y="455314"/>
                  <a:pt x="92607" y="455314"/>
                </a:cubicBezTo>
                <a:lnTo>
                  <a:pt x="78686" y="461931"/>
                </a:lnTo>
                <a:cubicBezTo>
                  <a:pt x="78686" y="458923"/>
                  <a:pt x="76870" y="457119"/>
                  <a:pt x="73844" y="455916"/>
                </a:cubicBezTo>
                <a:lnTo>
                  <a:pt x="69002" y="455314"/>
                </a:lnTo>
                <a:cubicBezTo>
                  <a:pt x="64765" y="455314"/>
                  <a:pt x="62949" y="455916"/>
                  <a:pt x="56896" y="459525"/>
                </a:cubicBezTo>
                <a:cubicBezTo>
                  <a:pt x="55080" y="455916"/>
                  <a:pt x="52659" y="451705"/>
                  <a:pt x="50843" y="448097"/>
                </a:cubicBezTo>
                <a:cubicBezTo>
                  <a:pt x="35106" y="418023"/>
                  <a:pt x="18764" y="372913"/>
                  <a:pt x="11500" y="353064"/>
                </a:cubicBezTo>
                <a:cubicBezTo>
                  <a:pt x="7869" y="342839"/>
                  <a:pt x="4237" y="321788"/>
                  <a:pt x="0" y="289910"/>
                </a:cubicBezTo>
                <a:cubicBezTo>
                  <a:pt x="4842" y="292917"/>
                  <a:pt x="8474" y="294120"/>
                  <a:pt x="10290" y="294120"/>
                </a:cubicBezTo>
                <a:cubicBezTo>
                  <a:pt x="12711" y="294120"/>
                  <a:pt x="15737" y="289910"/>
                  <a:pt x="18158" y="281489"/>
                </a:cubicBezTo>
                <a:cubicBezTo>
                  <a:pt x="19369" y="283293"/>
                  <a:pt x="21790" y="283895"/>
                  <a:pt x="24816" y="283895"/>
                </a:cubicBezTo>
                <a:cubicBezTo>
                  <a:pt x="26632" y="283895"/>
                  <a:pt x="29053" y="283293"/>
                  <a:pt x="30264" y="281489"/>
                </a:cubicBezTo>
                <a:lnTo>
                  <a:pt x="39948" y="267054"/>
                </a:lnTo>
                <a:lnTo>
                  <a:pt x="50843" y="270662"/>
                </a:lnTo>
                <a:lnTo>
                  <a:pt x="51449" y="270662"/>
                </a:lnTo>
                <a:cubicBezTo>
                  <a:pt x="52659" y="270662"/>
                  <a:pt x="54475" y="268858"/>
                  <a:pt x="57501" y="267054"/>
                </a:cubicBezTo>
                <a:cubicBezTo>
                  <a:pt x="60528" y="265249"/>
                  <a:pt x="62949" y="264046"/>
                  <a:pt x="64765" y="264046"/>
                </a:cubicBezTo>
                <a:lnTo>
                  <a:pt x="66580" y="264648"/>
                </a:lnTo>
                <a:cubicBezTo>
                  <a:pt x="76265" y="269459"/>
                  <a:pt x="82923" y="277880"/>
                  <a:pt x="85949" y="291112"/>
                </a:cubicBezTo>
                <a:cubicBezTo>
                  <a:pt x="93213" y="321788"/>
                  <a:pt x="99871" y="336824"/>
                  <a:pt x="107739" y="336824"/>
                </a:cubicBezTo>
                <a:cubicBezTo>
                  <a:pt x="114397" y="336824"/>
                  <a:pt x="123476" y="329005"/>
                  <a:pt x="133161" y="313968"/>
                </a:cubicBezTo>
                <a:cubicBezTo>
                  <a:pt x="142845" y="298932"/>
                  <a:pt x="152530" y="278482"/>
                  <a:pt x="163425" y="253821"/>
                </a:cubicBezTo>
                <a:cubicBezTo>
                  <a:pt x="164030" y="258633"/>
                  <a:pt x="164635" y="261039"/>
                  <a:pt x="165846" y="261039"/>
                </a:cubicBezTo>
                <a:cubicBezTo>
                  <a:pt x="169477" y="261039"/>
                  <a:pt x="178557" y="239987"/>
                  <a:pt x="200952" y="204500"/>
                </a:cubicBezTo>
                <a:cubicBezTo>
                  <a:pt x="234242" y="150969"/>
                  <a:pt x="316560" y="48118"/>
                  <a:pt x="337744" y="33682"/>
                </a:cubicBezTo>
                <a:cubicBezTo>
                  <a:pt x="353482" y="22856"/>
                  <a:pt x="365587" y="12631"/>
                  <a:pt x="374061" y="3609"/>
                </a:cubicBezTo>
                <a:cubicBezTo>
                  <a:pt x="372850" y="9624"/>
                  <a:pt x="371640" y="13834"/>
                  <a:pt x="371640" y="15638"/>
                </a:cubicBezTo>
                <a:cubicBezTo>
                  <a:pt x="371640" y="17443"/>
                  <a:pt x="372850" y="18044"/>
                  <a:pt x="374061" y="18044"/>
                </a:cubicBezTo>
                <a:lnTo>
                  <a:pt x="391009" y="9624"/>
                </a:lnTo>
                <a:lnTo>
                  <a:pt x="391009" y="12029"/>
                </a:lnTo>
                <a:cubicBezTo>
                  <a:pt x="391009" y="15037"/>
                  <a:pt x="391614" y="16841"/>
                  <a:pt x="393430" y="16841"/>
                </a:cubicBezTo>
                <a:cubicBezTo>
                  <a:pt x="395851" y="16841"/>
                  <a:pt x="405535" y="7218"/>
                  <a:pt x="406746" y="3609"/>
                </a:cubicBezTo>
                <a:lnTo>
                  <a:pt x="405535" y="12029"/>
                </a:lnTo>
                <a:lnTo>
                  <a:pt x="426115" y="0"/>
                </a:lnTo>
                <a:lnTo>
                  <a:pt x="421273" y="10827"/>
                </a:lnTo>
                <a:cubicBezTo>
                  <a:pt x="427325" y="6616"/>
                  <a:pt x="432167" y="4210"/>
                  <a:pt x="435194" y="4210"/>
                </a:cubicBezTo>
                <a:cubicBezTo>
                  <a:pt x="438220" y="4210"/>
                  <a:pt x="440036" y="9022"/>
                  <a:pt x="440036" y="12029"/>
                </a:cubicBezTo>
                <a:cubicBezTo>
                  <a:pt x="440036" y="16841"/>
                  <a:pt x="435799" y="23457"/>
                  <a:pt x="429141" y="31878"/>
                </a:cubicBezTo>
                <a:cubicBezTo>
                  <a:pt x="421878" y="41502"/>
                  <a:pt x="403720" y="60147"/>
                  <a:pt x="349245" y="122099"/>
                </a:cubicBezTo>
                <a:cubicBezTo>
                  <a:pt x="325639" y="148564"/>
                  <a:pt x="220926" y="289910"/>
                  <a:pt x="200952" y="323592"/>
                </a:cubicBezTo>
                <a:lnTo>
                  <a:pt x="163425" y="386747"/>
                </a:lnTo>
                <a:cubicBezTo>
                  <a:pt x="147082" y="413813"/>
                  <a:pt x="136793" y="431255"/>
                  <a:pt x="131345" y="437872"/>
                </a:cubicBezTo>
                <a:cubicBezTo>
                  <a:pt x="125898" y="444488"/>
                  <a:pt x="119239" y="451104"/>
                  <a:pt x="111371" y="457119"/>
                </a:cubicBezTo>
                <a:lnTo>
                  <a:pt x="105923" y="454111"/>
                </a:lnTo>
                <a:lnTo>
                  <a:pt x="101081" y="457119"/>
                </a:lnTo>
                <a:lnTo>
                  <a:pt x="95634" y="463133"/>
                </a:lnTo>
                <a:close/>
              </a:path>
            </a:pathLst>
          </a:custGeom>
          <a:solidFill>
            <a:srgbClr val="EE4433"/>
          </a:solidFill>
          <a:ln w="9322"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653A6CCE-66D6-315B-0288-B4D8592EDC0F}"/>
              </a:ext>
            </a:extLst>
          </p:cNvPr>
          <p:cNvSpPr txBox="1">
            <a:spLocks/>
          </p:cNvSpPr>
          <p:nvPr/>
        </p:nvSpPr>
        <p:spPr>
          <a:xfrm>
            <a:off x="1276473" y="5501441"/>
            <a:ext cx="4520241" cy="542136"/>
          </a:xfrm>
          <a:prstGeom prst="rect">
            <a:avLst/>
          </a:prstGeom>
        </p:spPr>
        <p:txBody>
          <a:bodyPr vert="horz" wrap="square" lIns="91440" tIns="45720" rIns="91440" bIns="4572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spc="-100" baseline="0">
                <a:solidFill>
                  <a:schemeClr val="accent1"/>
                </a:solidFill>
                <a:latin typeface="Instrument Serif" pitchFamily="2"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spc="-100" baseline="0">
                <a:solidFill>
                  <a:schemeClr val="tx1"/>
                </a:solidFill>
                <a:latin typeface="Instrument Serif" pitchFamily="2"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i="0" kern="1200" spc="-100" baseline="0">
                <a:solidFill>
                  <a:schemeClr val="tx1"/>
                </a:solidFill>
                <a:latin typeface="Instrument Serif" pitchFamily="2"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a:t>Delete Excess Training Data</a:t>
            </a:r>
          </a:p>
        </p:txBody>
      </p:sp>
      <p:sp>
        <p:nvSpPr>
          <p:cNvPr id="4" name="Rectangle 3">
            <a:extLst>
              <a:ext uri="{FF2B5EF4-FFF2-40B4-BE49-F238E27FC236}">
                <a16:creationId xmlns:a16="http://schemas.microsoft.com/office/drawing/2014/main" id="{B0FF8337-D475-5BD7-1E1D-4F95BEC4D7E3}"/>
              </a:ext>
            </a:extLst>
          </p:cNvPr>
          <p:cNvSpPr/>
          <p:nvPr/>
        </p:nvSpPr>
        <p:spPr>
          <a:xfrm>
            <a:off x="6304547" y="2223758"/>
            <a:ext cx="5212061" cy="463424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400">
                <a:solidFill>
                  <a:srgbClr val="3B5D46"/>
                </a:solidFill>
                <a:latin typeface="Instrument Serif" panose="020B0604020202020204" charset="0"/>
              </a:rPr>
              <a:t>To allow for real-time predictions and analysis on the features, the recordings are split into</a:t>
            </a:r>
          </a:p>
          <a:p>
            <a:pPr algn="ctr">
              <a:spcAft>
                <a:spcPts val="2400"/>
              </a:spcAft>
            </a:pPr>
            <a:r>
              <a:rPr lang="en-SG" sz="2400" b="1">
                <a:solidFill>
                  <a:srgbClr val="3B5D46"/>
                </a:solidFill>
                <a:latin typeface="Instrument Serif" panose="020B0604020202020204" charset="0"/>
              </a:rPr>
              <a:t>1-second segments</a:t>
            </a:r>
          </a:p>
        </p:txBody>
      </p:sp>
      <p:sp>
        <p:nvSpPr>
          <p:cNvPr id="10" name="Text Placeholder 7">
            <a:extLst>
              <a:ext uri="{FF2B5EF4-FFF2-40B4-BE49-F238E27FC236}">
                <a16:creationId xmlns:a16="http://schemas.microsoft.com/office/drawing/2014/main" id="{1BD48467-414E-0C19-30DA-FBABF3FC2D0B}"/>
              </a:ext>
            </a:extLst>
          </p:cNvPr>
          <p:cNvSpPr txBox="1">
            <a:spLocks/>
          </p:cNvSpPr>
          <p:nvPr/>
        </p:nvSpPr>
        <p:spPr>
          <a:xfrm>
            <a:off x="1285620" y="6281269"/>
            <a:ext cx="4520241" cy="542136"/>
          </a:xfrm>
          <a:prstGeom prst="rect">
            <a:avLst/>
          </a:prstGeom>
        </p:spPr>
        <p:txBody>
          <a:bodyPr vert="horz" wrap="square" lIns="91440" tIns="45720" rIns="91440" bIns="4572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spc="-100" baseline="0">
                <a:solidFill>
                  <a:schemeClr val="accent1"/>
                </a:solidFill>
                <a:latin typeface="Instrument Serif" pitchFamily="2"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spc="-100" baseline="0">
                <a:solidFill>
                  <a:schemeClr val="tx1"/>
                </a:solidFill>
                <a:latin typeface="Instrument Serif" pitchFamily="2"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i="0" kern="1200" spc="-100" baseline="0">
                <a:solidFill>
                  <a:schemeClr val="tx1"/>
                </a:solidFill>
                <a:latin typeface="Instrument Serif" pitchFamily="2"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a:t>Data Cleaning</a:t>
            </a:r>
          </a:p>
        </p:txBody>
      </p:sp>
    </p:spTree>
    <p:extLst>
      <p:ext uri="{BB962C8B-B14F-4D97-AF65-F5344CB8AC3E}">
        <p14:creationId xmlns:p14="http://schemas.microsoft.com/office/powerpoint/2010/main" val="195745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1F31-960C-343F-DD63-0CFD7E1E8B83}"/>
              </a:ext>
            </a:extLst>
          </p:cNvPr>
          <p:cNvSpPr>
            <a:spLocks noGrp="1"/>
          </p:cNvSpPr>
          <p:nvPr>
            <p:ph type="title"/>
          </p:nvPr>
        </p:nvSpPr>
        <p:spPr>
          <a:xfrm>
            <a:off x="839788" y="549275"/>
            <a:ext cx="10515600" cy="393569"/>
          </a:xfrm>
        </p:spPr>
        <p:txBody>
          <a:bodyPr/>
          <a:lstStyle/>
          <a:p>
            <a:r>
              <a:rPr lang="en-GB" spc="-150"/>
              <a:t>Data Preparation</a:t>
            </a:r>
          </a:p>
        </p:txBody>
      </p:sp>
      <p:sp>
        <p:nvSpPr>
          <p:cNvPr id="3" name="Text Placeholder 2">
            <a:extLst>
              <a:ext uri="{FF2B5EF4-FFF2-40B4-BE49-F238E27FC236}">
                <a16:creationId xmlns:a16="http://schemas.microsoft.com/office/drawing/2014/main" id="{14BF5BDF-A5EE-8DDC-17A4-5A0F0D23DE56}"/>
              </a:ext>
            </a:extLst>
          </p:cNvPr>
          <p:cNvSpPr>
            <a:spLocks noGrp="1"/>
          </p:cNvSpPr>
          <p:nvPr>
            <p:ph type="body" idx="1"/>
          </p:nvPr>
        </p:nvSpPr>
        <p:spPr>
          <a:xfrm>
            <a:off x="670917" y="1349339"/>
            <a:ext cx="5212061" cy="823912"/>
          </a:xfrm>
        </p:spPr>
        <p:txBody>
          <a:bodyPr/>
          <a:lstStyle/>
          <a:p>
            <a:r>
              <a:rPr lang="en-GB" spc="-150"/>
              <a:t>Tasks</a:t>
            </a:r>
          </a:p>
        </p:txBody>
      </p:sp>
      <p:sp>
        <p:nvSpPr>
          <p:cNvPr id="5" name="Text Placeholder 4">
            <a:extLst>
              <a:ext uri="{FF2B5EF4-FFF2-40B4-BE49-F238E27FC236}">
                <a16:creationId xmlns:a16="http://schemas.microsoft.com/office/drawing/2014/main" id="{BC09D2C0-F376-28CC-043A-23D0EB7E6CC6}"/>
              </a:ext>
            </a:extLst>
          </p:cNvPr>
          <p:cNvSpPr>
            <a:spLocks noGrp="1"/>
          </p:cNvSpPr>
          <p:nvPr>
            <p:ph type="body" idx="13"/>
          </p:nvPr>
        </p:nvSpPr>
        <p:spPr>
          <a:xfrm>
            <a:off x="1276474" y="2382129"/>
            <a:ext cx="4520241" cy="542136"/>
          </a:xfrm>
        </p:spPr>
        <p:txBody>
          <a:bodyPr/>
          <a:lstStyle/>
          <a:p>
            <a:r>
              <a:rPr lang="en-GB" spc="-100" err="1"/>
              <a:t>MusicNet</a:t>
            </a:r>
            <a:r>
              <a:rPr lang="en-GB" spc="-100"/>
              <a:t> Dataset</a:t>
            </a:r>
          </a:p>
        </p:txBody>
      </p:sp>
      <p:sp>
        <p:nvSpPr>
          <p:cNvPr id="6" name="Text Placeholder 5">
            <a:extLst>
              <a:ext uri="{FF2B5EF4-FFF2-40B4-BE49-F238E27FC236}">
                <a16:creationId xmlns:a16="http://schemas.microsoft.com/office/drawing/2014/main" id="{B4C9BFB5-85B7-1740-B2CA-7AEA023FB6F3}"/>
              </a:ext>
            </a:extLst>
          </p:cNvPr>
          <p:cNvSpPr>
            <a:spLocks noGrp="1"/>
          </p:cNvSpPr>
          <p:nvPr>
            <p:ph type="body" idx="14"/>
          </p:nvPr>
        </p:nvSpPr>
        <p:spPr>
          <a:xfrm>
            <a:off x="1276474" y="3161957"/>
            <a:ext cx="4520241" cy="542136"/>
          </a:xfrm>
        </p:spPr>
        <p:txBody>
          <a:bodyPr/>
          <a:lstStyle/>
          <a:p>
            <a:r>
              <a:rPr lang="en-GB" spc="-100"/>
              <a:t>Extracting Solo Recordings</a:t>
            </a:r>
          </a:p>
        </p:txBody>
      </p:sp>
      <p:sp>
        <p:nvSpPr>
          <p:cNvPr id="7" name="Text Placeholder 6">
            <a:extLst>
              <a:ext uri="{FF2B5EF4-FFF2-40B4-BE49-F238E27FC236}">
                <a16:creationId xmlns:a16="http://schemas.microsoft.com/office/drawing/2014/main" id="{8C0E5F78-1E4D-0A41-24EA-C17ABE334C93}"/>
              </a:ext>
            </a:extLst>
          </p:cNvPr>
          <p:cNvSpPr>
            <a:spLocks noGrp="1"/>
          </p:cNvSpPr>
          <p:nvPr>
            <p:ph type="body" idx="15"/>
          </p:nvPr>
        </p:nvSpPr>
        <p:spPr>
          <a:xfrm>
            <a:off x="1276474" y="3941785"/>
            <a:ext cx="4520241" cy="542136"/>
          </a:xfrm>
        </p:spPr>
        <p:txBody>
          <a:bodyPr/>
          <a:lstStyle/>
          <a:p>
            <a:r>
              <a:rPr lang="en-GB" spc="-100"/>
              <a:t>Sorting Extracted Files</a:t>
            </a:r>
          </a:p>
        </p:txBody>
      </p:sp>
      <p:sp>
        <p:nvSpPr>
          <p:cNvPr id="8" name="Text Placeholder 7">
            <a:extLst>
              <a:ext uri="{FF2B5EF4-FFF2-40B4-BE49-F238E27FC236}">
                <a16:creationId xmlns:a16="http://schemas.microsoft.com/office/drawing/2014/main" id="{1187014E-AF57-90F8-8BD3-7B957421635C}"/>
              </a:ext>
            </a:extLst>
          </p:cNvPr>
          <p:cNvSpPr>
            <a:spLocks noGrp="1"/>
          </p:cNvSpPr>
          <p:nvPr>
            <p:ph type="body" idx="16"/>
          </p:nvPr>
        </p:nvSpPr>
        <p:spPr>
          <a:xfrm>
            <a:off x="1276474" y="4721613"/>
            <a:ext cx="4520241" cy="542136"/>
          </a:xfrm>
        </p:spPr>
        <p:txBody>
          <a:bodyPr/>
          <a:lstStyle/>
          <a:p>
            <a:r>
              <a:rPr lang="en-GB" spc="-100"/>
              <a:t>Split into 1-Second Segments</a:t>
            </a:r>
          </a:p>
        </p:txBody>
      </p:sp>
      <p:sp>
        <p:nvSpPr>
          <p:cNvPr id="110" name="Graphic 108">
            <a:extLst>
              <a:ext uri="{FF2B5EF4-FFF2-40B4-BE49-F238E27FC236}">
                <a16:creationId xmlns:a16="http://schemas.microsoft.com/office/drawing/2014/main" id="{F104D835-F684-2CC1-D5CA-F3AED764FF0E}"/>
              </a:ext>
            </a:extLst>
          </p:cNvPr>
          <p:cNvSpPr/>
          <p:nvPr/>
        </p:nvSpPr>
        <p:spPr>
          <a:xfrm>
            <a:off x="934677" y="2337759"/>
            <a:ext cx="354557" cy="373167"/>
          </a:xfrm>
          <a:custGeom>
            <a:avLst/>
            <a:gdLst>
              <a:gd name="connsiteX0" fmla="*/ 95634 w 440036"/>
              <a:gd name="connsiteY0" fmla="*/ 463133 h 463133"/>
              <a:gd name="connsiteX1" fmla="*/ 92607 w 440036"/>
              <a:gd name="connsiteY1" fmla="*/ 455314 h 463133"/>
              <a:gd name="connsiteX2" fmla="*/ 78686 w 440036"/>
              <a:gd name="connsiteY2" fmla="*/ 461931 h 463133"/>
              <a:gd name="connsiteX3" fmla="*/ 73844 w 440036"/>
              <a:gd name="connsiteY3" fmla="*/ 455916 h 463133"/>
              <a:gd name="connsiteX4" fmla="*/ 69002 w 440036"/>
              <a:gd name="connsiteY4" fmla="*/ 455314 h 463133"/>
              <a:gd name="connsiteX5" fmla="*/ 56896 w 440036"/>
              <a:gd name="connsiteY5" fmla="*/ 459525 h 463133"/>
              <a:gd name="connsiteX6" fmla="*/ 50843 w 440036"/>
              <a:gd name="connsiteY6" fmla="*/ 448097 h 463133"/>
              <a:gd name="connsiteX7" fmla="*/ 11500 w 440036"/>
              <a:gd name="connsiteY7" fmla="*/ 353064 h 463133"/>
              <a:gd name="connsiteX8" fmla="*/ 0 w 440036"/>
              <a:gd name="connsiteY8" fmla="*/ 289910 h 463133"/>
              <a:gd name="connsiteX9" fmla="*/ 10290 w 440036"/>
              <a:gd name="connsiteY9" fmla="*/ 294120 h 463133"/>
              <a:gd name="connsiteX10" fmla="*/ 18158 w 440036"/>
              <a:gd name="connsiteY10" fmla="*/ 281489 h 463133"/>
              <a:gd name="connsiteX11" fmla="*/ 24816 w 440036"/>
              <a:gd name="connsiteY11" fmla="*/ 283895 h 463133"/>
              <a:gd name="connsiteX12" fmla="*/ 30264 w 440036"/>
              <a:gd name="connsiteY12" fmla="*/ 281489 h 463133"/>
              <a:gd name="connsiteX13" fmla="*/ 39948 w 440036"/>
              <a:gd name="connsiteY13" fmla="*/ 267054 h 463133"/>
              <a:gd name="connsiteX14" fmla="*/ 50843 w 440036"/>
              <a:gd name="connsiteY14" fmla="*/ 270662 h 463133"/>
              <a:gd name="connsiteX15" fmla="*/ 51449 w 440036"/>
              <a:gd name="connsiteY15" fmla="*/ 270662 h 463133"/>
              <a:gd name="connsiteX16" fmla="*/ 57501 w 440036"/>
              <a:gd name="connsiteY16" fmla="*/ 267054 h 463133"/>
              <a:gd name="connsiteX17" fmla="*/ 64765 w 440036"/>
              <a:gd name="connsiteY17" fmla="*/ 264046 h 463133"/>
              <a:gd name="connsiteX18" fmla="*/ 66580 w 440036"/>
              <a:gd name="connsiteY18" fmla="*/ 264648 h 463133"/>
              <a:gd name="connsiteX19" fmla="*/ 85949 w 440036"/>
              <a:gd name="connsiteY19" fmla="*/ 291112 h 463133"/>
              <a:gd name="connsiteX20" fmla="*/ 107739 w 440036"/>
              <a:gd name="connsiteY20" fmla="*/ 336824 h 463133"/>
              <a:gd name="connsiteX21" fmla="*/ 133161 w 440036"/>
              <a:gd name="connsiteY21" fmla="*/ 313968 h 463133"/>
              <a:gd name="connsiteX22" fmla="*/ 163425 w 440036"/>
              <a:gd name="connsiteY22" fmla="*/ 253821 h 463133"/>
              <a:gd name="connsiteX23" fmla="*/ 165846 w 440036"/>
              <a:gd name="connsiteY23" fmla="*/ 261039 h 463133"/>
              <a:gd name="connsiteX24" fmla="*/ 200952 w 440036"/>
              <a:gd name="connsiteY24" fmla="*/ 204500 h 463133"/>
              <a:gd name="connsiteX25" fmla="*/ 337744 w 440036"/>
              <a:gd name="connsiteY25" fmla="*/ 33682 h 463133"/>
              <a:gd name="connsiteX26" fmla="*/ 374061 w 440036"/>
              <a:gd name="connsiteY26" fmla="*/ 3609 h 463133"/>
              <a:gd name="connsiteX27" fmla="*/ 371640 w 440036"/>
              <a:gd name="connsiteY27" fmla="*/ 15638 h 463133"/>
              <a:gd name="connsiteX28" fmla="*/ 374061 w 440036"/>
              <a:gd name="connsiteY28" fmla="*/ 18044 h 463133"/>
              <a:gd name="connsiteX29" fmla="*/ 391009 w 440036"/>
              <a:gd name="connsiteY29" fmla="*/ 9624 h 463133"/>
              <a:gd name="connsiteX30" fmla="*/ 391009 w 440036"/>
              <a:gd name="connsiteY30" fmla="*/ 12029 h 463133"/>
              <a:gd name="connsiteX31" fmla="*/ 393430 w 440036"/>
              <a:gd name="connsiteY31" fmla="*/ 16841 h 463133"/>
              <a:gd name="connsiteX32" fmla="*/ 406746 w 440036"/>
              <a:gd name="connsiteY32" fmla="*/ 3609 h 463133"/>
              <a:gd name="connsiteX33" fmla="*/ 405535 w 440036"/>
              <a:gd name="connsiteY33" fmla="*/ 12029 h 463133"/>
              <a:gd name="connsiteX34" fmla="*/ 426115 w 440036"/>
              <a:gd name="connsiteY34" fmla="*/ 0 h 463133"/>
              <a:gd name="connsiteX35" fmla="*/ 421273 w 440036"/>
              <a:gd name="connsiteY35" fmla="*/ 10827 h 463133"/>
              <a:gd name="connsiteX36" fmla="*/ 435194 w 440036"/>
              <a:gd name="connsiteY36" fmla="*/ 4210 h 463133"/>
              <a:gd name="connsiteX37" fmla="*/ 440036 w 440036"/>
              <a:gd name="connsiteY37" fmla="*/ 12029 h 463133"/>
              <a:gd name="connsiteX38" fmla="*/ 429141 w 440036"/>
              <a:gd name="connsiteY38" fmla="*/ 31878 h 463133"/>
              <a:gd name="connsiteX39" fmla="*/ 349245 w 440036"/>
              <a:gd name="connsiteY39" fmla="*/ 122099 h 463133"/>
              <a:gd name="connsiteX40" fmla="*/ 200952 w 440036"/>
              <a:gd name="connsiteY40" fmla="*/ 323592 h 463133"/>
              <a:gd name="connsiteX41" fmla="*/ 163425 w 440036"/>
              <a:gd name="connsiteY41" fmla="*/ 386747 h 463133"/>
              <a:gd name="connsiteX42" fmla="*/ 131345 w 440036"/>
              <a:gd name="connsiteY42" fmla="*/ 437872 h 463133"/>
              <a:gd name="connsiteX43" fmla="*/ 111371 w 440036"/>
              <a:gd name="connsiteY43" fmla="*/ 457119 h 463133"/>
              <a:gd name="connsiteX44" fmla="*/ 105923 w 440036"/>
              <a:gd name="connsiteY44" fmla="*/ 454111 h 463133"/>
              <a:gd name="connsiteX45" fmla="*/ 101081 w 440036"/>
              <a:gd name="connsiteY45" fmla="*/ 457119 h 463133"/>
              <a:gd name="connsiteX46" fmla="*/ 95634 w 440036"/>
              <a:gd name="connsiteY46" fmla="*/ 463133 h 46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0036" h="463133">
                <a:moveTo>
                  <a:pt x="95634" y="463133"/>
                </a:moveTo>
                <a:cubicBezTo>
                  <a:pt x="95634" y="457720"/>
                  <a:pt x="95028" y="455314"/>
                  <a:pt x="92607" y="455314"/>
                </a:cubicBezTo>
                <a:lnTo>
                  <a:pt x="78686" y="461931"/>
                </a:lnTo>
                <a:cubicBezTo>
                  <a:pt x="78686" y="458923"/>
                  <a:pt x="76870" y="457119"/>
                  <a:pt x="73844" y="455916"/>
                </a:cubicBezTo>
                <a:lnTo>
                  <a:pt x="69002" y="455314"/>
                </a:lnTo>
                <a:cubicBezTo>
                  <a:pt x="64765" y="455314"/>
                  <a:pt x="62949" y="455916"/>
                  <a:pt x="56896" y="459525"/>
                </a:cubicBezTo>
                <a:cubicBezTo>
                  <a:pt x="55080" y="455916"/>
                  <a:pt x="52659" y="451705"/>
                  <a:pt x="50843" y="448097"/>
                </a:cubicBezTo>
                <a:cubicBezTo>
                  <a:pt x="35106" y="418023"/>
                  <a:pt x="18764" y="372913"/>
                  <a:pt x="11500" y="353064"/>
                </a:cubicBezTo>
                <a:cubicBezTo>
                  <a:pt x="7869" y="342839"/>
                  <a:pt x="4237" y="321788"/>
                  <a:pt x="0" y="289910"/>
                </a:cubicBezTo>
                <a:cubicBezTo>
                  <a:pt x="4842" y="292917"/>
                  <a:pt x="8474" y="294120"/>
                  <a:pt x="10290" y="294120"/>
                </a:cubicBezTo>
                <a:cubicBezTo>
                  <a:pt x="12711" y="294120"/>
                  <a:pt x="15737" y="289910"/>
                  <a:pt x="18158" y="281489"/>
                </a:cubicBezTo>
                <a:cubicBezTo>
                  <a:pt x="19369" y="283293"/>
                  <a:pt x="21790" y="283895"/>
                  <a:pt x="24816" y="283895"/>
                </a:cubicBezTo>
                <a:cubicBezTo>
                  <a:pt x="26632" y="283895"/>
                  <a:pt x="29053" y="283293"/>
                  <a:pt x="30264" y="281489"/>
                </a:cubicBezTo>
                <a:lnTo>
                  <a:pt x="39948" y="267054"/>
                </a:lnTo>
                <a:lnTo>
                  <a:pt x="50843" y="270662"/>
                </a:lnTo>
                <a:lnTo>
                  <a:pt x="51449" y="270662"/>
                </a:lnTo>
                <a:cubicBezTo>
                  <a:pt x="52659" y="270662"/>
                  <a:pt x="54475" y="268858"/>
                  <a:pt x="57501" y="267054"/>
                </a:cubicBezTo>
                <a:cubicBezTo>
                  <a:pt x="60528" y="265249"/>
                  <a:pt x="62949" y="264046"/>
                  <a:pt x="64765" y="264046"/>
                </a:cubicBezTo>
                <a:lnTo>
                  <a:pt x="66580" y="264648"/>
                </a:lnTo>
                <a:cubicBezTo>
                  <a:pt x="76265" y="269459"/>
                  <a:pt x="82923" y="277880"/>
                  <a:pt x="85949" y="291112"/>
                </a:cubicBezTo>
                <a:cubicBezTo>
                  <a:pt x="93213" y="321788"/>
                  <a:pt x="99871" y="336824"/>
                  <a:pt x="107739" y="336824"/>
                </a:cubicBezTo>
                <a:cubicBezTo>
                  <a:pt x="114397" y="336824"/>
                  <a:pt x="123476" y="329005"/>
                  <a:pt x="133161" y="313968"/>
                </a:cubicBezTo>
                <a:cubicBezTo>
                  <a:pt x="142845" y="298932"/>
                  <a:pt x="152530" y="278482"/>
                  <a:pt x="163425" y="253821"/>
                </a:cubicBezTo>
                <a:cubicBezTo>
                  <a:pt x="164030" y="258633"/>
                  <a:pt x="164635" y="261039"/>
                  <a:pt x="165846" y="261039"/>
                </a:cubicBezTo>
                <a:cubicBezTo>
                  <a:pt x="169477" y="261039"/>
                  <a:pt x="178557" y="239987"/>
                  <a:pt x="200952" y="204500"/>
                </a:cubicBezTo>
                <a:cubicBezTo>
                  <a:pt x="234242" y="150969"/>
                  <a:pt x="316560" y="48118"/>
                  <a:pt x="337744" y="33682"/>
                </a:cubicBezTo>
                <a:cubicBezTo>
                  <a:pt x="353482" y="22856"/>
                  <a:pt x="365587" y="12631"/>
                  <a:pt x="374061" y="3609"/>
                </a:cubicBezTo>
                <a:cubicBezTo>
                  <a:pt x="372850" y="9624"/>
                  <a:pt x="371640" y="13834"/>
                  <a:pt x="371640" y="15638"/>
                </a:cubicBezTo>
                <a:cubicBezTo>
                  <a:pt x="371640" y="17443"/>
                  <a:pt x="372850" y="18044"/>
                  <a:pt x="374061" y="18044"/>
                </a:cubicBezTo>
                <a:lnTo>
                  <a:pt x="391009" y="9624"/>
                </a:lnTo>
                <a:lnTo>
                  <a:pt x="391009" y="12029"/>
                </a:lnTo>
                <a:cubicBezTo>
                  <a:pt x="391009" y="15037"/>
                  <a:pt x="391614" y="16841"/>
                  <a:pt x="393430" y="16841"/>
                </a:cubicBezTo>
                <a:cubicBezTo>
                  <a:pt x="395851" y="16841"/>
                  <a:pt x="405535" y="7218"/>
                  <a:pt x="406746" y="3609"/>
                </a:cubicBezTo>
                <a:lnTo>
                  <a:pt x="405535" y="12029"/>
                </a:lnTo>
                <a:lnTo>
                  <a:pt x="426115" y="0"/>
                </a:lnTo>
                <a:lnTo>
                  <a:pt x="421273" y="10827"/>
                </a:lnTo>
                <a:cubicBezTo>
                  <a:pt x="427325" y="6616"/>
                  <a:pt x="432167" y="4210"/>
                  <a:pt x="435194" y="4210"/>
                </a:cubicBezTo>
                <a:cubicBezTo>
                  <a:pt x="438220" y="4210"/>
                  <a:pt x="440036" y="9022"/>
                  <a:pt x="440036" y="12029"/>
                </a:cubicBezTo>
                <a:cubicBezTo>
                  <a:pt x="440036" y="16841"/>
                  <a:pt x="435799" y="23457"/>
                  <a:pt x="429141" y="31878"/>
                </a:cubicBezTo>
                <a:cubicBezTo>
                  <a:pt x="421878" y="41502"/>
                  <a:pt x="403720" y="60147"/>
                  <a:pt x="349245" y="122099"/>
                </a:cubicBezTo>
                <a:cubicBezTo>
                  <a:pt x="325639" y="148564"/>
                  <a:pt x="220926" y="289910"/>
                  <a:pt x="200952" y="323592"/>
                </a:cubicBezTo>
                <a:lnTo>
                  <a:pt x="163425" y="386747"/>
                </a:lnTo>
                <a:cubicBezTo>
                  <a:pt x="147082" y="413813"/>
                  <a:pt x="136793" y="431255"/>
                  <a:pt x="131345" y="437872"/>
                </a:cubicBezTo>
                <a:cubicBezTo>
                  <a:pt x="125898" y="444488"/>
                  <a:pt x="119239" y="451104"/>
                  <a:pt x="111371" y="457119"/>
                </a:cubicBezTo>
                <a:lnTo>
                  <a:pt x="105923" y="454111"/>
                </a:lnTo>
                <a:lnTo>
                  <a:pt x="101081" y="457119"/>
                </a:lnTo>
                <a:lnTo>
                  <a:pt x="95634" y="463133"/>
                </a:lnTo>
                <a:close/>
              </a:path>
            </a:pathLst>
          </a:custGeom>
          <a:solidFill>
            <a:srgbClr val="EE4433"/>
          </a:solidFill>
          <a:ln w="9322" cap="flat">
            <a:noFill/>
            <a:prstDash val="solid"/>
            <a:miter/>
          </a:ln>
        </p:spPr>
        <p:txBody>
          <a:bodyPr rtlCol="0" anchor="ctr"/>
          <a:lstStyle/>
          <a:p>
            <a:endParaRPr lang="en-GB"/>
          </a:p>
        </p:txBody>
      </p:sp>
      <p:sp>
        <p:nvSpPr>
          <p:cNvPr id="126" name="Graphic 108">
            <a:extLst>
              <a:ext uri="{FF2B5EF4-FFF2-40B4-BE49-F238E27FC236}">
                <a16:creationId xmlns:a16="http://schemas.microsoft.com/office/drawing/2014/main" id="{E9898E26-A26A-7CD3-A310-5FF130AFE609}"/>
              </a:ext>
            </a:extLst>
          </p:cNvPr>
          <p:cNvSpPr/>
          <p:nvPr/>
        </p:nvSpPr>
        <p:spPr>
          <a:xfrm>
            <a:off x="934677" y="3105510"/>
            <a:ext cx="354557" cy="373167"/>
          </a:xfrm>
          <a:custGeom>
            <a:avLst/>
            <a:gdLst>
              <a:gd name="connsiteX0" fmla="*/ 95634 w 440036"/>
              <a:gd name="connsiteY0" fmla="*/ 463133 h 463133"/>
              <a:gd name="connsiteX1" fmla="*/ 92607 w 440036"/>
              <a:gd name="connsiteY1" fmla="*/ 455314 h 463133"/>
              <a:gd name="connsiteX2" fmla="*/ 78686 w 440036"/>
              <a:gd name="connsiteY2" fmla="*/ 461931 h 463133"/>
              <a:gd name="connsiteX3" fmla="*/ 73844 w 440036"/>
              <a:gd name="connsiteY3" fmla="*/ 455916 h 463133"/>
              <a:gd name="connsiteX4" fmla="*/ 69002 w 440036"/>
              <a:gd name="connsiteY4" fmla="*/ 455314 h 463133"/>
              <a:gd name="connsiteX5" fmla="*/ 56896 w 440036"/>
              <a:gd name="connsiteY5" fmla="*/ 459525 h 463133"/>
              <a:gd name="connsiteX6" fmla="*/ 50843 w 440036"/>
              <a:gd name="connsiteY6" fmla="*/ 448097 h 463133"/>
              <a:gd name="connsiteX7" fmla="*/ 11500 w 440036"/>
              <a:gd name="connsiteY7" fmla="*/ 353064 h 463133"/>
              <a:gd name="connsiteX8" fmla="*/ 0 w 440036"/>
              <a:gd name="connsiteY8" fmla="*/ 289910 h 463133"/>
              <a:gd name="connsiteX9" fmla="*/ 10290 w 440036"/>
              <a:gd name="connsiteY9" fmla="*/ 294120 h 463133"/>
              <a:gd name="connsiteX10" fmla="*/ 18158 w 440036"/>
              <a:gd name="connsiteY10" fmla="*/ 281489 h 463133"/>
              <a:gd name="connsiteX11" fmla="*/ 24816 w 440036"/>
              <a:gd name="connsiteY11" fmla="*/ 283895 h 463133"/>
              <a:gd name="connsiteX12" fmla="*/ 30264 w 440036"/>
              <a:gd name="connsiteY12" fmla="*/ 281489 h 463133"/>
              <a:gd name="connsiteX13" fmla="*/ 39948 w 440036"/>
              <a:gd name="connsiteY13" fmla="*/ 267054 h 463133"/>
              <a:gd name="connsiteX14" fmla="*/ 50843 w 440036"/>
              <a:gd name="connsiteY14" fmla="*/ 270662 h 463133"/>
              <a:gd name="connsiteX15" fmla="*/ 51449 w 440036"/>
              <a:gd name="connsiteY15" fmla="*/ 270662 h 463133"/>
              <a:gd name="connsiteX16" fmla="*/ 57501 w 440036"/>
              <a:gd name="connsiteY16" fmla="*/ 267054 h 463133"/>
              <a:gd name="connsiteX17" fmla="*/ 64765 w 440036"/>
              <a:gd name="connsiteY17" fmla="*/ 264046 h 463133"/>
              <a:gd name="connsiteX18" fmla="*/ 66580 w 440036"/>
              <a:gd name="connsiteY18" fmla="*/ 264648 h 463133"/>
              <a:gd name="connsiteX19" fmla="*/ 85949 w 440036"/>
              <a:gd name="connsiteY19" fmla="*/ 291112 h 463133"/>
              <a:gd name="connsiteX20" fmla="*/ 107739 w 440036"/>
              <a:gd name="connsiteY20" fmla="*/ 336824 h 463133"/>
              <a:gd name="connsiteX21" fmla="*/ 133161 w 440036"/>
              <a:gd name="connsiteY21" fmla="*/ 313968 h 463133"/>
              <a:gd name="connsiteX22" fmla="*/ 163425 w 440036"/>
              <a:gd name="connsiteY22" fmla="*/ 253821 h 463133"/>
              <a:gd name="connsiteX23" fmla="*/ 165846 w 440036"/>
              <a:gd name="connsiteY23" fmla="*/ 261039 h 463133"/>
              <a:gd name="connsiteX24" fmla="*/ 200952 w 440036"/>
              <a:gd name="connsiteY24" fmla="*/ 204500 h 463133"/>
              <a:gd name="connsiteX25" fmla="*/ 337744 w 440036"/>
              <a:gd name="connsiteY25" fmla="*/ 33682 h 463133"/>
              <a:gd name="connsiteX26" fmla="*/ 374061 w 440036"/>
              <a:gd name="connsiteY26" fmla="*/ 3609 h 463133"/>
              <a:gd name="connsiteX27" fmla="*/ 371640 w 440036"/>
              <a:gd name="connsiteY27" fmla="*/ 15638 h 463133"/>
              <a:gd name="connsiteX28" fmla="*/ 374061 w 440036"/>
              <a:gd name="connsiteY28" fmla="*/ 18044 h 463133"/>
              <a:gd name="connsiteX29" fmla="*/ 391009 w 440036"/>
              <a:gd name="connsiteY29" fmla="*/ 9624 h 463133"/>
              <a:gd name="connsiteX30" fmla="*/ 391009 w 440036"/>
              <a:gd name="connsiteY30" fmla="*/ 12029 h 463133"/>
              <a:gd name="connsiteX31" fmla="*/ 393430 w 440036"/>
              <a:gd name="connsiteY31" fmla="*/ 16841 h 463133"/>
              <a:gd name="connsiteX32" fmla="*/ 406746 w 440036"/>
              <a:gd name="connsiteY32" fmla="*/ 3609 h 463133"/>
              <a:gd name="connsiteX33" fmla="*/ 405535 w 440036"/>
              <a:gd name="connsiteY33" fmla="*/ 12029 h 463133"/>
              <a:gd name="connsiteX34" fmla="*/ 426115 w 440036"/>
              <a:gd name="connsiteY34" fmla="*/ 0 h 463133"/>
              <a:gd name="connsiteX35" fmla="*/ 421273 w 440036"/>
              <a:gd name="connsiteY35" fmla="*/ 10827 h 463133"/>
              <a:gd name="connsiteX36" fmla="*/ 435194 w 440036"/>
              <a:gd name="connsiteY36" fmla="*/ 4210 h 463133"/>
              <a:gd name="connsiteX37" fmla="*/ 440036 w 440036"/>
              <a:gd name="connsiteY37" fmla="*/ 12029 h 463133"/>
              <a:gd name="connsiteX38" fmla="*/ 429141 w 440036"/>
              <a:gd name="connsiteY38" fmla="*/ 31878 h 463133"/>
              <a:gd name="connsiteX39" fmla="*/ 349245 w 440036"/>
              <a:gd name="connsiteY39" fmla="*/ 122099 h 463133"/>
              <a:gd name="connsiteX40" fmla="*/ 200952 w 440036"/>
              <a:gd name="connsiteY40" fmla="*/ 323592 h 463133"/>
              <a:gd name="connsiteX41" fmla="*/ 163425 w 440036"/>
              <a:gd name="connsiteY41" fmla="*/ 386747 h 463133"/>
              <a:gd name="connsiteX42" fmla="*/ 131345 w 440036"/>
              <a:gd name="connsiteY42" fmla="*/ 437872 h 463133"/>
              <a:gd name="connsiteX43" fmla="*/ 111371 w 440036"/>
              <a:gd name="connsiteY43" fmla="*/ 457119 h 463133"/>
              <a:gd name="connsiteX44" fmla="*/ 105923 w 440036"/>
              <a:gd name="connsiteY44" fmla="*/ 454111 h 463133"/>
              <a:gd name="connsiteX45" fmla="*/ 101081 w 440036"/>
              <a:gd name="connsiteY45" fmla="*/ 457119 h 463133"/>
              <a:gd name="connsiteX46" fmla="*/ 95634 w 440036"/>
              <a:gd name="connsiteY46" fmla="*/ 463133 h 46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0036" h="463133">
                <a:moveTo>
                  <a:pt x="95634" y="463133"/>
                </a:moveTo>
                <a:cubicBezTo>
                  <a:pt x="95634" y="457720"/>
                  <a:pt x="95028" y="455314"/>
                  <a:pt x="92607" y="455314"/>
                </a:cubicBezTo>
                <a:lnTo>
                  <a:pt x="78686" y="461931"/>
                </a:lnTo>
                <a:cubicBezTo>
                  <a:pt x="78686" y="458923"/>
                  <a:pt x="76870" y="457119"/>
                  <a:pt x="73844" y="455916"/>
                </a:cubicBezTo>
                <a:lnTo>
                  <a:pt x="69002" y="455314"/>
                </a:lnTo>
                <a:cubicBezTo>
                  <a:pt x="64765" y="455314"/>
                  <a:pt x="62949" y="455916"/>
                  <a:pt x="56896" y="459525"/>
                </a:cubicBezTo>
                <a:cubicBezTo>
                  <a:pt x="55080" y="455916"/>
                  <a:pt x="52659" y="451705"/>
                  <a:pt x="50843" y="448097"/>
                </a:cubicBezTo>
                <a:cubicBezTo>
                  <a:pt x="35106" y="418023"/>
                  <a:pt x="18764" y="372913"/>
                  <a:pt x="11500" y="353064"/>
                </a:cubicBezTo>
                <a:cubicBezTo>
                  <a:pt x="7869" y="342839"/>
                  <a:pt x="4237" y="321788"/>
                  <a:pt x="0" y="289910"/>
                </a:cubicBezTo>
                <a:cubicBezTo>
                  <a:pt x="4842" y="292917"/>
                  <a:pt x="8474" y="294120"/>
                  <a:pt x="10290" y="294120"/>
                </a:cubicBezTo>
                <a:cubicBezTo>
                  <a:pt x="12711" y="294120"/>
                  <a:pt x="15737" y="289910"/>
                  <a:pt x="18158" y="281489"/>
                </a:cubicBezTo>
                <a:cubicBezTo>
                  <a:pt x="19369" y="283293"/>
                  <a:pt x="21790" y="283895"/>
                  <a:pt x="24816" y="283895"/>
                </a:cubicBezTo>
                <a:cubicBezTo>
                  <a:pt x="26632" y="283895"/>
                  <a:pt x="29053" y="283293"/>
                  <a:pt x="30264" y="281489"/>
                </a:cubicBezTo>
                <a:lnTo>
                  <a:pt x="39948" y="267054"/>
                </a:lnTo>
                <a:lnTo>
                  <a:pt x="50843" y="270662"/>
                </a:lnTo>
                <a:lnTo>
                  <a:pt x="51449" y="270662"/>
                </a:lnTo>
                <a:cubicBezTo>
                  <a:pt x="52659" y="270662"/>
                  <a:pt x="54475" y="268858"/>
                  <a:pt x="57501" y="267054"/>
                </a:cubicBezTo>
                <a:cubicBezTo>
                  <a:pt x="60528" y="265249"/>
                  <a:pt x="62949" y="264046"/>
                  <a:pt x="64765" y="264046"/>
                </a:cubicBezTo>
                <a:lnTo>
                  <a:pt x="66580" y="264648"/>
                </a:lnTo>
                <a:cubicBezTo>
                  <a:pt x="76265" y="269459"/>
                  <a:pt x="82923" y="277880"/>
                  <a:pt x="85949" y="291112"/>
                </a:cubicBezTo>
                <a:cubicBezTo>
                  <a:pt x="93213" y="321788"/>
                  <a:pt x="99871" y="336824"/>
                  <a:pt x="107739" y="336824"/>
                </a:cubicBezTo>
                <a:cubicBezTo>
                  <a:pt x="114397" y="336824"/>
                  <a:pt x="123476" y="329005"/>
                  <a:pt x="133161" y="313968"/>
                </a:cubicBezTo>
                <a:cubicBezTo>
                  <a:pt x="142845" y="298932"/>
                  <a:pt x="152530" y="278482"/>
                  <a:pt x="163425" y="253821"/>
                </a:cubicBezTo>
                <a:cubicBezTo>
                  <a:pt x="164030" y="258633"/>
                  <a:pt x="164635" y="261039"/>
                  <a:pt x="165846" y="261039"/>
                </a:cubicBezTo>
                <a:cubicBezTo>
                  <a:pt x="169477" y="261039"/>
                  <a:pt x="178557" y="239987"/>
                  <a:pt x="200952" y="204500"/>
                </a:cubicBezTo>
                <a:cubicBezTo>
                  <a:pt x="234242" y="150969"/>
                  <a:pt x="316560" y="48118"/>
                  <a:pt x="337744" y="33682"/>
                </a:cubicBezTo>
                <a:cubicBezTo>
                  <a:pt x="353482" y="22856"/>
                  <a:pt x="365587" y="12631"/>
                  <a:pt x="374061" y="3609"/>
                </a:cubicBezTo>
                <a:cubicBezTo>
                  <a:pt x="372850" y="9624"/>
                  <a:pt x="371640" y="13834"/>
                  <a:pt x="371640" y="15638"/>
                </a:cubicBezTo>
                <a:cubicBezTo>
                  <a:pt x="371640" y="17443"/>
                  <a:pt x="372850" y="18044"/>
                  <a:pt x="374061" y="18044"/>
                </a:cubicBezTo>
                <a:lnTo>
                  <a:pt x="391009" y="9624"/>
                </a:lnTo>
                <a:lnTo>
                  <a:pt x="391009" y="12029"/>
                </a:lnTo>
                <a:cubicBezTo>
                  <a:pt x="391009" y="15037"/>
                  <a:pt x="391614" y="16841"/>
                  <a:pt x="393430" y="16841"/>
                </a:cubicBezTo>
                <a:cubicBezTo>
                  <a:pt x="395851" y="16841"/>
                  <a:pt x="405535" y="7218"/>
                  <a:pt x="406746" y="3609"/>
                </a:cubicBezTo>
                <a:lnTo>
                  <a:pt x="405535" y="12029"/>
                </a:lnTo>
                <a:lnTo>
                  <a:pt x="426115" y="0"/>
                </a:lnTo>
                <a:lnTo>
                  <a:pt x="421273" y="10827"/>
                </a:lnTo>
                <a:cubicBezTo>
                  <a:pt x="427325" y="6616"/>
                  <a:pt x="432167" y="4210"/>
                  <a:pt x="435194" y="4210"/>
                </a:cubicBezTo>
                <a:cubicBezTo>
                  <a:pt x="438220" y="4210"/>
                  <a:pt x="440036" y="9022"/>
                  <a:pt x="440036" y="12029"/>
                </a:cubicBezTo>
                <a:cubicBezTo>
                  <a:pt x="440036" y="16841"/>
                  <a:pt x="435799" y="23457"/>
                  <a:pt x="429141" y="31878"/>
                </a:cubicBezTo>
                <a:cubicBezTo>
                  <a:pt x="421878" y="41502"/>
                  <a:pt x="403720" y="60147"/>
                  <a:pt x="349245" y="122099"/>
                </a:cubicBezTo>
                <a:cubicBezTo>
                  <a:pt x="325639" y="148564"/>
                  <a:pt x="220926" y="289910"/>
                  <a:pt x="200952" y="323592"/>
                </a:cubicBezTo>
                <a:lnTo>
                  <a:pt x="163425" y="386747"/>
                </a:lnTo>
                <a:cubicBezTo>
                  <a:pt x="147082" y="413813"/>
                  <a:pt x="136793" y="431255"/>
                  <a:pt x="131345" y="437872"/>
                </a:cubicBezTo>
                <a:cubicBezTo>
                  <a:pt x="125898" y="444488"/>
                  <a:pt x="119239" y="451104"/>
                  <a:pt x="111371" y="457119"/>
                </a:cubicBezTo>
                <a:lnTo>
                  <a:pt x="105923" y="454111"/>
                </a:lnTo>
                <a:lnTo>
                  <a:pt x="101081" y="457119"/>
                </a:lnTo>
                <a:lnTo>
                  <a:pt x="95634" y="463133"/>
                </a:lnTo>
                <a:close/>
              </a:path>
            </a:pathLst>
          </a:custGeom>
          <a:solidFill>
            <a:srgbClr val="EE4433"/>
          </a:solidFill>
          <a:ln w="9322" cap="flat">
            <a:noFill/>
            <a:prstDash val="solid"/>
            <a:miter/>
          </a:ln>
        </p:spPr>
        <p:txBody>
          <a:bodyPr rtlCol="0" anchor="ctr"/>
          <a:lstStyle/>
          <a:p>
            <a:endParaRPr lang="en-GB"/>
          </a:p>
        </p:txBody>
      </p:sp>
      <p:sp>
        <p:nvSpPr>
          <p:cNvPr id="127" name="Graphic 108">
            <a:extLst>
              <a:ext uri="{FF2B5EF4-FFF2-40B4-BE49-F238E27FC236}">
                <a16:creationId xmlns:a16="http://schemas.microsoft.com/office/drawing/2014/main" id="{04035629-E112-CE11-5995-19F232A6DB2F}"/>
              </a:ext>
            </a:extLst>
          </p:cNvPr>
          <p:cNvSpPr/>
          <p:nvPr/>
        </p:nvSpPr>
        <p:spPr>
          <a:xfrm>
            <a:off x="934677" y="3899140"/>
            <a:ext cx="354557" cy="373167"/>
          </a:xfrm>
          <a:custGeom>
            <a:avLst/>
            <a:gdLst>
              <a:gd name="connsiteX0" fmla="*/ 95634 w 440036"/>
              <a:gd name="connsiteY0" fmla="*/ 463133 h 463133"/>
              <a:gd name="connsiteX1" fmla="*/ 92607 w 440036"/>
              <a:gd name="connsiteY1" fmla="*/ 455314 h 463133"/>
              <a:gd name="connsiteX2" fmla="*/ 78686 w 440036"/>
              <a:gd name="connsiteY2" fmla="*/ 461931 h 463133"/>
              <a:gd name="connsiteX3" fmla="*/ 73844 w 440036"/>
              <a:gd name="connsiteY3" fmla="*/ 455916 h 463133"/>
              <a:gd name="connsiteX4" fmla="*/ 69002 w 440036"/>
              <a:gd name="connsiteY4" fmla="*/ 455314 h 463133"/>
              <a:gd name="connsiteX5" fmla="*/ 56896 w 440036"/>
              <a:gd name="connsiteY5" fmla="*/ 459525 h 463133"/>
              <a:gd name="connsiteX6" fmla="*/ 50843 w 440036"/>
              <a:gd name="connsiteY6" fmla="*/ 448097 h 463133"/>
              <a:gd name="connsiteX7" fmla="*/ 11500 w 440036"/>
              <a:gd name="connsiteY7" fmla="*/ 353064 h 463133"/>
              <a:gd name="connsiteX8" fmla="*/ 0 w 440036"/>
              <a:gd name="connsiteY8" fmla="*/ 289910 h 463133"/>
              <a:gd name="connsiteX9" fmla="*/ 10290 w 440036"/>
              <a:gd name="connsiteY9" fmla="*/ 294120 h 463133"/>
              <a:gd name="connsiteX10" fmla="*/ 18158 w 440036"/>
              <a:gd name="connsiteY10" fmla="*/ 281489 h 463133"/>
              <a:gd name="connsiteX11" fmla="*/ 24816 w 440036"/>
              <a:gd name="connsiteY11" fmla="*/ 283895 h 463133"/>
              <a:gd name="connsiteX12" fmla="*/ 30264 w 440036"/>
              <a:gd name="connsiteY12" fmla="*/ 281489 h 463133"/>
              <a:gd name="connsiteX13" fmla="*/ 39948 w 440036"/>
              <a:gd name="connsiteY13" fmla="*/ 267054 h 463133"/>
              <a:gd name="connsiteX14" fmla="*/ 50843 w 440036"/>
              <a:gd name="connsiteY14" fmla="*/ 270662 h 463133"/>
              <a:gd name="connsiteX15" fmla="*/ 51449 w 440036"/>
              <a:gd name="connsiteY15" fmla="*/ 270662 h 463133"/>
              <a:gd name="connsiteX16" fmla="*/ 57501 w 440036"/>
              <a:gd name="connsiteY16" fmla="*/ 267054 h 463133"/>
              <a:gd name="connsiteX17" fmla="*/ 64765 w 440036"/>
              <a:gd name="connsiteY17" fmla="*/ 264046 h 463133"/>
              <a:gd name="connsiteX18" fmla="*/ 66580 w 440036"/>
              <a:gd name="connsiteY18" fmla="*/ 264648 h 463133"/>
              <a:gd name="connsiteX19" fmla="*/ 85949 w 440036"/>
              <a:gd name="connsiteY19" fmla="*/ 291112 h 463133"/>
              <a:gd name="connsiteX20" fmla="*/ 107739 w 440036"/>
              <a:gd name="connsiteY20" fmla="*/ 336824 h 463133"/>
              <a:gd name="connsiteX21" fmla="*/ 133161 w 440036"/>
              <a:gd name="connsiteY21" fmla="*/ 313968 h 463133"/>
              <a:gd name="connsiteX22" fmla="*/ 163425 w 440036"/>
              <a:gd name="connsiteY22" fmla="*/ 253821 h 463133"/>
              <a:gd name="connsiteX23" fmla="*/ 165846 w 440036"/>
              <a:gd name="connsiteY23" fmla="*/ 261039 h 463133"/>
              <a:gd name="connsiteX24" fmla="*/ 200952 w 440036"/>
              <a:gd name="connsiteY24" fmla="*/ 204500 h 463133"/>
              <a:gd name="connsiteX25" fmla="*/ 337744 w 440036"/>
              <a:gd name="connsiteY25" fmla="*/ 33682 h 463133"/>
              <a:gd name="connsiteX26" fmla="*/ 374061 w 440036"/>
              <a:gd name="connsiteY26" fmla="*/ 3609 h 463133"/>
              <a:gd name="connsiteX27" fmla="*/ 371640 w 440036"/>
              <a:gd name="connsiteY27" fmla="*/ 15638 h 463133"/>
              <a:gd name="connsiteX28" fmla="*/ 374061 w 440036"/>
              <a:gd name="connsiteY28" fmla="*/ 18044 h 463133"/>
              <a:gd name="connsiteX29" fmla="*/ 391009 w 440036"/>
              <a:gd name="connsiteY29" fmla="*/ 9624 h 463133"/>
              <a:gd name="connsiteX30" fmla="*/ 391009 w 440036"/>
              <a:gd name="connsiteY30" fmla="*/ 12029 h 463133"/>
              <a:gd name="connsiteX31" fmla="*/ 393430 w 440036"/>
              <a:gd name="connsiteY31" fmla="*/ 16841 h 463133"/>
              <a:gd name="connsiteX32" fmla="*/ 406746 w 440036"/>
              <a:gd name="connsiteY32" fmla="*/ 3609 h 463133"/>
              <a:gd name="connsiteX33" fmla="*/ 405535 w 440036"/>
              <a:gd name="connsiteY33" fmla="*/ 12029 h 463133"/>
              <a:gd name="connsiteX34" fmla="*/ 426115 w 440036"/>
              <a:gd name="connsiteY34" fmla="*/ 0 h 463133"/>
              <a:gd name="connsiteX35" fmla="*/ 421273 w 440036"/>
              <a:gd name="connsiteY35" fmla="*/ 10827 h 463133"/>
              <a:gd name="connsiteX36" fmla="*/ 435194 w 440036"/>
              <a:gd name="connsiteY36" fmla="*/ 4210 h 463133"/>
              <a:gd name="connsiteX37" fmla="*/ 440036 w 440036"/>
              <a:gd name="connsiteY37" fmla="*/ 12029 h 463133"/>
              <a:gd name="connsiteX38" fmla="*/ 429141 w 440036"/>
              <a:gd name="connsiteY38" fmla="*/ 31878 h 463133"/>
              <a:gd name="connsiteX39" fmla="*/ 349245 w 440036"/>
              <a:gd name="connsiteY39" fmla="*/ 122099 h 463133"/>
              <a:gd name="connsiteX40" fmla="*/ 200952 w 440036"/>
              <a:gd name="connsiteY40" fmla="*/ 323592 h 463133"/>
              <a:gd name="connsiteX41" fmla="*/ 163425 w 440036"/>
              <a:gd name="connsiteY41" fmla="*/ 386747 h 463133"/>
              <a:gd name="connsiteX42" fmla="*/ 131345 w 440036"/>
              <a:gd name="connsiteY42" fmla="*/ 437872 h 463133"/>
              <a:gd name="connsiteX43" fmla="*/ 111371 w 440036"/>
              <a:gd name="connsiteY43" fmla="*/ 457119 h 463133"/>
              <a:gd name="connsiteX44" fmla="*/ 105923 w 440036"/>
              <a:gd name="connsiteY44" fmla="*/ 454111 h 463133"/>
              <a:gd name="connsiteX45" fmla="*/ 101081 w 440036"/>
              <a:gd name="connsiteY45" fmla="*/ 457119 h 463133"/>
              <a:gd name="connsiteX46" fmla="*/ 95634 w 440036"/>
              <a:gd name="connsiteY46" fmla="*/ 463133 h 46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0036" h="463133">
                <a:moveTo>
                  <a:pt x="95634" y="463133"/>
                </a:moveTo>
                <a:cubicBezTo>
                  <a:pt x="95634" y="457720"/>
                  <a:pt x="95028" y="455314"/>
                  <a:pt x="92607" y="455314"/>
                </a:cubicBezTo>
                <a:lnTo>
                  <a:pt x="78686" y="461931"/>
                </a:lnTo>
                <a:cubicBezTo>
                  <a:pt x="78686" y="458923"/>
                  <a:pt x="76870" y="457119"/>
                  <a:pt x="73844" y="455916"/>
                </a:cubicBezTo>
                <a:lnTo>
                  <a:pt x="69002" y="455314"/>
                </a:lnTo>
                <a:cubicBezTo>
                  <a:pt x="64765" y="455314"/>
                  <a:pt x="62949" y="455916"/>
                  <a:pt x="56896" y="459525"/>
                </a:cubicBezTo>
                <a:cubicBezTo>
                  <a:pt x="55080" y="455916"/>
                  <a:pt x="52659" y="451705"/>
                  <a:pt x="50843" y="448097"/>
                </a:cubicBezTo>
                <a:cubicBezTo>
                  <a:pt x="35106" y="418023"/>
                  <a:pt x="18764" y="372913"/>
                  <a:pt x="11500" y="353064"/>
                </a:cubicBezTo>
                <a:cubicBezTo>
                  <a:pt x="7869" y="342839"/>
                  <a:pt x="4237" y="321788"/>
                  <a:pt x="0" y="289910"/>
                </a:cubicBezTo>
                <a:cubicBezTo>
                  <a:pt x="4842" y="292917"/>
                  <a:pt x="8474" y="294120"/>
                  <a:pt x="10290" y="294120"/>
                </a:cubicBezTo>
                <a:cubicBezTo>
                  <a:pt x="12711" y="294120"/>
                  <a:pt x="15737" y="289910"/>
                  <a:pt x="18158" y="281489"/>
                </a:cubicBezTo>
                <a:cubicBezTo>
                  <a:pt x="19369" y="283293"/>
                  <a:pt x="21790" y="283895"/>
                  <a:pt x="24816" y="283895"/>
                </a:cubicBezTo>
                <a:cubicBezTo>
                  <a:pt x="26632" y="283895"/>
                  <a:pt x="29053" y="283293"/>
                  <a:pt x="30264" y="281489"/>
                </a:cubicBezTo>
                <a:lnTo>
                  <a:pt x="39948" y="267054"/>
                </a:lnTo>
                <a:lnTo>
                  <a:pt x="50843" y="270662"/>
                </a:lnTo>
                <a:lnTo>
                  <a:pt x="51449" y="270662"/>
                </a:lnTo>
                <a:cubicBezTo>
                  <a:pt x="52659" y="270662"/>
                  <a:pt x="54475" y="268858"/>
                  <a:pt x="57501" y="267054"/>
                </a:cubicBezTo>
                <a:cubicBezTo>
                  <a:pt x="60528" y="265249"/>
                  <a:pt x="62949" y="264046"/>
                  <a:pt x="64765" y="264046"/>
                </a:cubicBezTo>
                <a:lnTo>
                  <a:pt x="66580" y="264648"/>
                </a:lnTo>
                <a:cubicBezTo>
                  <a:pt x="76265" y="269459"/>
                  <a:pt x="82923" y="277880"/>
                  <a:pt x="85949" y="291112"/>
                </a:cubicBezTo>
                <a:cubicBezTo>
                  <a:pt x="93213" y="321788"/>
                  <a:pt x="99871" y="336824"/>
                  <a:pt x="107739" y="336824"/>
                </a:cubicBezTo>
                <a:cubicBezTo>
                  <a:pt x="114397" y="336824"/>
                  <a:pt x="123476" y="329005"/>
                  <a:pt x="133161" y="313968"/>
                </a:cubicBezTo>
                <a:cubicBezTo>
                  <a:pt x="142845" y="298932"/>
                  <a:pt x="152530" y="278482"/>
                  <a:pt x="163425" y="253821"/>
                </a:cubicBezTo>
                <a:cubicBezTo>
                  <a:pt x="164030" y="258633"/>
                  <a:pt x="164635" y="261039"/>
                  <a:pt x="165846" y="261039"/>
                </a:cubicBezTo>
                <a:cubicBezTo>
                  <a:pt x="169477" y="261039"/>
                  <a:pt x="178557" y="239987"/>
                  <a:pt x="200952" y="204500"/>
                </a:cubicBezTo>
                <a:cubicBezTo>
                  <a:pt x="234242" y="150969"/>
                  <a:pt x="316560" y="48118"/>
                  <a:pt x="337744" y="33682"/>
                </a:cubicBezTo>
                <a:cubicBezTo>
                  <a:pt x="353482" y="22856"/>
                  <a:pt x="365587" y="12631"/>
                  <a:pt x="374061" y="3609"/>
                </a:cubicBezTo>
                <a:cubicBezTo>
                  <a:pt x="372850" y="9624"/>
                  <a:pt x="371640" y="13834"/>
                  <a:pt x="371640" y="15638"/>
                </a:cubicBezTo>
                <a:cubicBezTo>
                  <a:pt x="371640" y="17443"/>
                  <a:pt x="372850" y="18044"/>
                  <a:pt x="374061" y="18044"/>
                </a:cubicBezTo>
                <a:lnTo>
                  <a:pt x="391009" y="9624"/>
                </a:lnTo>
                <a:lnTo>
                  <a:pt x="391009" y="12029"/>
                </a:lnTo>
                <a:cubicBezTo>
                  <a:pt x="391009" y="15037"/>
                  <a:pt x="391614" y="16841"/>
                  <a:pt x="393430" y="16841"/>
                </a:cubicBezTo>
                <a:cubicBezTo>
                  <a:pt x="395851" y="16841"/>
                  <a:pt x="405535" y="7218"/>
                  <a:pt x="406746" y="3609"/>
                </a:cubicBezTo>
                <a:lnTo>
                  <a:pt x="405535" y="12029"/>
                </a:lnTo>
                <a:lnTo>
                  <a:pt x="426115" y="0"/>
                </a:lnTo>
                <a:lnTo>
                  <a:pt x="421273" y="10827"/>
                </a:lnTo>
                <a:cubicBezTo>
                  <a:pt x="427325" y="6616"/>
                  <a:pt x="432167" y="4210"/>
                  <a:pt x="435194" y="4210"/>
                </a:cubicBezTo>
                <a:cubicBezTo>
                  <a:pt x="438220" y="4210"/>
                  <a:pt x="440036" y="9022"/>
                  <a:pt x="440036" y="12029"/>
                </a:cubicBezTo>
                <a:cubicBezTo>
                  <a:pt x="440036" y="16841"/>
                  <a:pt x="435799" y="23457"/>
                  <a:pt x="429141" y="31878"/>
                </a:cubicBezTo>
                <a:cubicBezTo>
                  <a:pt x="421878" y="41502"/>
                  <a:pt x="403720" y="60147"/>
                  <a:pt x="349245" y="122099"/>
                </a:cubicBezTo>
                <a:cubicBezTo>
                  <a:pt x="325639" y="148564"/>
                  <a:pt x="220926" y="289910"/>
                  <a:pt x="200952" y="323592"/>
                </a:cubicBezTo>
                <a:lnTo>
                  <a:pt x="163425" y="386747"/>
                </a:lnTo>
                <a:cubicBezTo>
                  <a:pt x="147082" y="413813"/>
                  <a:pt x="136793" y="431255"/>
                  <a:pt x="131345" y="437872"/>
                </a:cubicBezTo>
                <a:cubicBezTo>
                  <a:pt x="125898" y="444488"/>
                  <a:pt x="119239" y="451104"/>
                  <a:pt x="111371" y="457119"/>
                </a:cubicBezTo>
                <a:lnTo>
                  <a:pt x="105923" y="454111"/>
                </a:lnTo>
                <a:lnTo>
                  <a:pt x="101081" y="457119"/>
                </a:lnTo>
                <a:lnTo>
                  <a:pt x="95634" y="463133"/>
                </a:lnTo>
                <a:close/>
              </a:path>
            </a:pathLst>
          </a:custGeom>
          <a:solidFill>
            <a:srgbClr val="EE4433"/>
          </a:solidFill>
          <a:ln w="9322" cap="flat">
            <a:noFill/>
            <a:prstDash val="solid"/>
            <a:miter/>
          </a:ln>
        </p:spPr>
        <p:txBody>
          <a:bodyPr rtlCol="0" anchor="ctr"/>
          <a:lstStyle/>
          <a:p>
            <a:endParaRPr lang="en-GB"/>
          </a:p>
        </p:txBody>
      </p:sp>
      <p:sp>
        <p:nvSpPr>
          <p:cNvPr id="128" name="Graphic 108">
            <a:extLst>
              <a:ext uri="{FF2B5EF4-FFF2-40B4-BE49-F238E27FC236}">
                <a16:creationId xmlns:a16="http://schemas.microsoft.com/office/drawing/2014/main" id="{BB563666-5A5F-FBD6-66E1-B087886F9A91}"/>
              </a:ext>
            </a:extLst>
          </p:cNvPr>
          <p:cNvSpPr/>
          <p:nvPr/>
        </p:nvSpPr>
        <p:spPr>
          <a:xfrm>
            <a:off x="934677" y="4666891"/>
            <a:ext cx="354557" cy="373167"/>
          </a:xfrm>
          <a:custGeom>
            <a:avLst/>
            <a:gdLst>
              <a:gd name="connsiteX0" fmla="*/ 95634 w 440036"/>
              <a:gd name="connsiteY0" fmla="*/ 463133 h 463133"/>
              <a:gd name="connsiteX1" fmla="*/ 92607 w 440036"/>
              <a:gd name="connsiteY1" fmla="*/ 455314 h 463133"/>
              <a:gd name="connsiteX2" fmla="*/ 78686 w 440036"/>
              <a:gd name="connsiteY2" fmla="*/ 461931 h 463133"/>
              <a:gd name="connsiteX3" fmla="*/ 73844 w 440036"/>
              <a:gd name="connsiteY3" fmla="*/ 455916 h 463133"/>
              <a:gd name="connsiteX4" fmla="*/ 69002 w 440036"/>
              <a:gd name="connsiteY4" fmla="*/ 455314 h 463133"/>
              <a:gd name="connsiteX5" fmla="*/ 56896 w 440036"/>
              <a:gd name="connsiteY5" fmla="*/ 459525 h 463133"/>
              <a:gd name="connsiteX6" fmla="*/ 50843 w 440036"/>
              <a:gd name="connsiteY6" fmla="*/ 448097 h 463133"/>
              <a:gd name="connsiteX7" fmla="*/ 11500 w 440036"/>
              <a:gd name="connsiteY7" fmla="*/ 353064 h 463133"/>
              <a:gd name="connsiteX8" fmla="*/ 0 w 440036"/>
              <a:gd name="connsiteY8" fmla="*/ 289910 h 463133"/>
              <a:gd name="connsiteX9" fmla="*/ 10290 w 440036"/>
              <a:gd name="connsiteY9" fmla="*/ 294120 h 463133"/>
              <a:gd name="connsiteX10" fmla="*/ 18158 w 440036"/>
              <a:gd name="connsiteY10" fmla="*/ 281489 h 463133"/>
              <a:gd name="connsiteX11" fmla="*/ 24816 w 440036"/>
              <a:gd name="connsiteY11" fmla="*/ 283895 h 463133"/>
              <a:gd name="connsiteX12" fmla="*/ 30264 w 440036"/>
              <a:gd name="connsiteY12" fmla="*/ 281489 h 463133"/>
              <a:gd name="connsiteX13" fmla="*/ 39948 w 440036"/>
              <a:gd name="connsiteY13" fmla="*/ 267054 h 463133"/>
              <a:gd name="connsiteX14" fmla="*/ 50843 w 440036"/>
              <a:gd name="connsiteY14" fmla="*/ 270662 h 463133"/>
              <a:gd name="connsiteX15" fmla="*/ 51449 w 440036"/>
              <a:gd name="connsiteY15" fmla="*/ 270662 h 463133"/>
              <a:gd name="connsiteX16" fmla="*/ 57501 w 440036"/>
              <a:gd name="connsiteY16" fmla="*/ 267054 h 463133"/>
              <a:gd name="connsiteX17" fmla="*/ 64765 w 440036"/>
              <a:gd name="connsiteY17" fmla="*/ 264046 h 463133"/>
              <a:gd name="connsiteX18" fmla="*/ 66580 w 440036"/>
              <a:gd name="connsiteY18" fmla="*/ 264648 h 463133"/>
              <a:gd name="connsiteX19" fmla="*/ 85949 w 440036"/>
              <a:gd name="connsiteY19" fmla="*/ 291112 h 463133"/>
              <a:gd name="connsiteX20" fmla="*/ 107739 w 440036"/>
              <a:gd name="connsiteY20" fmla="*/ 336824 h 463133"/>
              <a:gd name="connsiteX21" fmla="*/ 133161 w 440036"/>
              <a:gd name="connsiteY21" fmla="*/ 313968 h 463133"/>
              <a:gd name="connsiteX22" fmla="*/ 163425 w 440036"/>
              <a:gd name="connsiteY22" fmla="*/ 253821 h 463133"/>
              <a:gd name="connsiteX23" fmla="*/ 165846 w 440036"/>
              <a:gd name="connsiteY23" fmla="*/ 261039 h 463133"/>
              <a:gd name="connsiteX24" fmla="*/ 200952 w 440036"/>
              <a:gd name="connsiteY24" fmla="*/ 204500 h 463133"/>
              <a:gd name="connsiteX25" fmla="*/ 337744 w 440036"/>
              <a:gd name="connsiteY25" fmla="*/ 33682 h 463133"/>
              <a:gd name="connsiteX26" fmla="*/ 374061 w 440036"/>
              <a:gd name="connsiteY26" fmla="*/ 3609 h 463133"/>
              <a:gd name="connsiteX27" fmla="*/ 371640 w 440036"/>
              <a:gd name="connsiteY27" fmla="*/ 15638 h 463133"/>
              <a:gd name="connsiteX28" fmla="*/ 374061 w 440036"/>
              <a:gd name="connsiteY28" fmla="*/ 18044 h 463133"/>
              <a:gd name="connsiteX29" fmla="*/ 391009 w 440036"/>
              <a:gd name="connsiteY29" fmla="*/ 9624 h 463133"/>
              <a:gd name="connsiteX30" fmla="*/ 391009 w 440036"/>
              <a:gd name="connsiteY30" fmla="*/ 12029 h 463133"/>
              <a:gd name="connsiteX31" fmla="*/ 393430 w 440036"/>
              <a:gd name="connsiteY31" fmla="*/ 16841 h 463133"/>
              <a:gd name="connsiteX32" fmla="*/ 406746 w 440036"/>
              <a:gd name="connsiteY32" fmla="*/ 3609 h 463133"/>
              <a:gd name="connsiteX33" fmla="*/ 405535 w 440036"/>
              <a:gd name="connsiteY33" fmla="*/ 12029 h 463133"/>
              <a:gd name="connsiteX34" fmla="*/ 426115 w 440036"/>
              <a:gd name="connsiteY34" fmla="*/ 0 h 463133"/>
              <a:gd name="connsiteX35" fmla="*/ 421273 w 440036"/>
              <a:gd name="connsiteY35" fmla="*/ 10827 h 463133"/>
              <a:gd name="connsiteX36" fmla="*/ 435194 w 440036"/>
              <a:gd name="connsiteY36" fmla="*/ 4210 h 463133"/>
              <a:gd name="connsiteX37" fmla="*/ 440036 w 440036"/>
              <a:gd name="connsiteY37" fmla="*/ 12029 h 463133"/>
              <a:gd name="connsiteX38" fmla="*/ 429141 w 440036"/>
              <a:gd name="connsiteY38" fmla="*/ 31878 h 463133"/>
              <a:gd name="connsiteX39" fmla="*/ 349245 w 440036"/>
              <a:gd name="connsiteY39" fmla="*/ 122099 h 463133"/>
              <a:gd name="connsiteX40" fmla="*/ 200952 w 440036"/>
              <a:gd name="connsiteY40" fmla="*/ 323592 h 463133"/>
              <a:gd name="connsiteX41" fmla="*/ 163425 w 440036"/>
              <a:gd name="connsiteY41" fmla="*/ 386747 h 463133"/>
              <a:gd name="connsiteX42" fmla="*/ 131345 w 440036"/>
              <a:gd name="connsiteY42" fmla="*/ 437872 h 463133"/>
              <a:gd name="connsiteX43" fmla="*/ 111371 w 440036"/>
              <a:gd name="connsiteY43" fmla="*/ 457119 h 463133"/>
              <a:gd name="connsiteX44" fmla="*/ 105923 w 440036"/>
              <a:gd name="connsiteY44" fmla="*/ 454111 h 463133"/>
              <a:gd name="connsiteX45" fmla="*/ 101081 w 440036"/>
              <a:gd name="connsiteY45" fmla="*/ 457119 h 463133"/>
              <a:gd name="connsiteX46" fmla="*/ 95634 w 440036"/>
              <a:gd name="connsiteY46" fmla="*/ 463133 h 46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0036" h="463133">
                <a:moveTo>
                  <a:pt x="95634" y="463133"/>
                </a:moveTo>
                <a:cubicBezTo>
                  <a:pt x="95634" y="457720"/>
                  <a:pt x="95028" y="455314"/>
                  <a:pt x="92607" y="455314"/>
                </a:cubicBezTo>
                <a:lnTo>
                  <a:pt x="78686" y="461931"/>
                </a:lnTo>
                <a:cubicBezTo>
                  <a:pt x="78686" y="458923"/>
                  <a:pt x="76870" y="457119"/>
                  <a:pt x="73844" y="455916"/>
                </a:cubicBezTo>
                <a:lnTo>
                  <a:pt x="69002" y="455314"/>
                </a:lnTo>
                <a:cubicBezTo>
                  <a:pt x="64765" y="455314"/>
                  <a:pt x="62949" y="455916"/>
                  <a:pt x="56896" y="459525"/>
                </a:cubicBezTo>
                <a:cubicBezTo>
                  <a:pt x="55080" y="455916"/>
                  <a:pt x="52659" y="451705"/>
                  <a:pt x="50843" y="448097"/>
                </a:cubicBezTo>
                <a:cubicBezTo>
                  <a:pt x="35106" y="418023"/>
                  <a:pt x="18764" y="372913"/>
                  <a:pt x="11500" y="353064"/>
                </a:cubicBezTo>
                <a:cubicBezTo>
                  <a:pt x="7869" y="342839"/>
                  <a:pt x="4237" y="321788"/>
                  <a:pt x="0" y="289910"/>
                </a:cubicBezTo>
                <a:cubicBezTo>
                  <a:pt x="4842" y="292917"/>
                  <a:pt x="8474" y="294120"/>
                  <a:pt x="10290" y="294120"/>
                </a:cubicBezTo>
                <a:cubicBezTo>
                  <a:pt x="12711" y="294120"/>
                  <a:pt x="15737" y="289910"/>
                  <a:pt x="18158" y="281489"/>
                </a:cubicBezTo>
                <a:cubicBezTo>
                  <a:pt x="19369" y="283293"/>
                  <a:pt x="21790" y="283895"/>
                  <a:pt x="24816" y="283895"/>
                </a:cubicBezTo>
                <a:cubicBezTo>
                  <a:pt x="26632" y="283895"/>
                  <a:pt x="29053" y="283293"/>
                  <a:pt x="30264" y="281489"/>
                </a:cubicBezTo>
                <a:lnTo>
                  <a:pt x="39948" y="267054"/>
                </a:lnTo>
                <a:lnTo>
                  <a:pt x="50843" y="270662"/>
                </a:lnTo>
                <a:lnTo>
                  <a:pt x="51449" y="270662"/>
                </a:lnTo>
                <a:cubicBezTo>
                  <a:pt x="52659" y="270662"/>
                  <a:pt x="54475" y="268858"/>
                  <a:pt x="57501" y="267054"/>
                </a:cubicBezTo>
                <a:cubicBezTo>
                  <a:pt x="60528" y="265249"/>
                  <a:pt x="62949" y="264046"/>
                  <a:pt x="64765" y="264046"/>
                </a:cubicBezTo>
                <a:lnTo>
                  <a:pt x="66580" y="264648"/>
                </a:lnTo>
                <a:cubicBezTo>
                  <a:pt x="76265" y="269459"/>
                  <a:pt x="82923" y="277880"/>
                  <a:pt x="85949" y="291112"/>
                </a:cubicBezTo>
                <a:cubicBezTo>
                  <a:pt x="93213" y="321788"/>
                  <a:pt x="99871" y="336824"/>
                  <a:pt x="107739" y="336824"/>
                </a:cubicBezTo>
                <a:cubicBezTo>
                  <a:pt x="114397" y="336824"/>
                  <a:pt x="123476" y="329005"/>
                  <a:pt x="133161" y="313968"/>
                </a:cubicBezTo>
                <a:cubicBezTo>
                  <a:pt x="142845" y="298932"/>
                  <a:pt x="152530" y="278482"/>
                  <a:pt x="163425" y="253821"/>
                </a:cubicBezTo>
                <a:cubicBezTo>
                  <a:pt x="164030" y="258633"/>
                  <a:pt x="164635" y="261039"/>
                  <a:pt x="165846" y="261039"/>
                </a:cubicBezTo>
                <a:cubicBezTo>
                  <a:pt x="169477" y="261039"/>
                  <a:pt x="178557" y="239987"/>
                  <a:pt x="200952" y="204500"/>
                </a:cubicBezTo>
                <a:cubicBezTo>
                  <a:pt x="234242" y="150969"/>
                  <a:pt x="316560" y="48118"/>
                  <a:pt x="337744" y="33682"/>
                </a:cubicBezTo>
                <a:cubicBezTo>
                  <a:pt x="353482" y="22856"/>
                  <a:pt x="365587" y="12631"/>
                  <a:pt x="374061" y="3609"/>
                </a:cubicBezTo>
                <a:cubicBezTo>
                  <a:pt x="372850" y="9624"/>
                  <a:pt x="371640" y="13834"/>
                  <a:pt x="371640" y="15638"/>
                </a:cubicBezTo>
                <a:cubicBezTo>
                  <a:pt x="371640" y="17443"/>
                  <a:pt x="372850" y="18044"/>
                  <a:pt x="374061" y="18044"/>
                </a:cubicBezTo>
                <a:lnTo>
                  <a:pt x="391009" y="9624"/>
                </a:lnTo>
                <a:lnTo>
                  <a:pt x="391009" y="12029"/>
                </a:lnTo>
                <a:cubicBezTo>
                  <a:pt x="391009" y="15037"/>
                  <a:pt x="391614" y="16841"/>
                  <a:pt x="393430" y="16841"/>
                </a:cubicBezTo>
                <a:cubicBezTo>
                  <a:pt x="395851" y="16841"/>
                  <a:pt x="405535" y="7218"/>
                  <a:pt x="406746" y="3609"/>
                </a:cubicBezTo>
                <a:lnTo>
                  <a:pt x="405535" y="12029"/>
                </a:lnTo>
                <a:lnTo>
                  <a:pt x="426115" y="0"/>
                </a:lnTo>
                <a:lnTo>
                  <a:pt x="421273" y="10827"/>
                </a:lnTo>
                <a:cubicBezTo>
                  <a:pt x="427325" y="6616"/>
                  <a:pt x="432167" y="4210"/>
                  <a:pt x="435194" y="4210"/>
                </a:cubicBezTo>
                <a:cubicBezTo>
                  <a:pt x="438220" y="4210"/>
                  <a:pt x="440036" y="9022"/>
                  <a:pt x="440036" y="12029"/>
                </a:cubicBezTo>
                <a:cubicBezTo>
                  <a:pt x="440036" y="16841"/>
                  <a:pt x="435799" y="23457"/>
                  <a:pt x="429141" y="31878"/>
                </a:cubicBezTo>
                <a:cubicBezTo>
                  <a:pt x="421878" y="41502"/>
                  <a:pt x="403720" y="60147"/>
                  <a:pt x="349245" y="122099"/>
                </a:cubicBezTo>
                <a:cubicBezTo>
                  <a:pt x="325639" y="148564"/>
                  <a:pt x="220926" y="289910"/>
                  <a:pt x="200952" y="323592"/>
                </a:cubicBezTo>
                <a:lnTo>
                  <a:pt x="163425" y="386747"/>
                </a:lnTo>
                <a:cubicBezTo>
                  <a:pt x="147082" y="413813"/>
                  <a:pt x="136793" y="431255"/>
                  <a:pt x="131345" y="437872"/>
                </a:cubicBezTo>
                <a:cubicBezTo>
                  <a:pt x="125898" y="444488"/>
                  <a:pt x="119239" y="451104"/>
                  <a:pt x="111371" y="457119"/>
                </a:cubicBezTo>
                <a:lnTo>
                  <a:pt x="105923" y="454111"/>
                </a:lnTo>
                <a:lnTo>
                  <a:pt x="101081" y="457119"/>
                </a:lnTo>
                <a:lnTo>
                  <a:pt x="95634" y="463133"/>
                </a:lnTo>
                <a:close/>
              </a:path>
            </a:pathLst>
          </a:custGeom>
          <a:solidFill>
            <a:srgbClr val="EE4433"/>
          </a:solidFill>
          <a:ln w="9322"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653A6CCE-66D6-315B-0288-B4D8592EDC0F}"/>
              </a:ext>
            </a:extLst>
          </p:cNvPr>
          <p:cNvSpPr txBox="1">
            <a:spLocks/>
          </p:cNvSpPr>
          <p:nvPr/>
        </p:nvSpPr>
        <p:spPr>
          <a:xfrm>
            <a:off x="1276473" y="5501441"/>
            <a:ext cx="4520241" cy="542136"/>
          </a:xfrm>
          <a:prstGeom prst="rect">
            <a:avLst/>
          </a:prstGeom>
        </p:spPr>
        <p:txBody>
          <a:bodyPr vert="horz" wrap="square" lIns="91440" tIns="45720" rIns="91440" bIns="4572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spc="-100" baseline="0">
                <a:solidFill>
                  <a:schemeClr val="accent1"/>
                </a:solidFill>
                <a:latin typeface="Instrument Serif" pitchFamily="2"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spc="-100" baseline="0">
                <a:solidFill>
                  <a:schemeClr val="tx1"/>
                </a:solidFill>
                <a:latin typeface="Instrument Serif" pitchFamily="2"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i="0" kern="1200" spc="-100" baseline="0">
                <a:solidFill>
                  <a:schemeClr val="tx1"/>
                </a:solidFill>
                <a:latin typeface="Instrument Serif" pitchFamily="2"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a:t>Delete Excess Training Data</a:t>
            </a:r>
          </a:p>
        </p:txBody>
      </p:sp>
      <p:sp>
        <p:nvSpPr>
          <p:cNvPr id="27" name="Graphic 108">
            <a:extLst>
              <a:ext uri="{FF2B5EF4-FFF2-40B4-BE49-F238E27FC236}">
                <a16:creationId xmlns:a16="http://schemas.microsoft.com/office/drawing/2014/main" id="{F98F6879-A7CA-6708-A397-72DA9A1A1E48}"/>
              </a:ext>
            </a:extLst>
          </p:cNvPr>
          <p:cNvSpPr/>
          <p:nvPr/>
        </p:nvSpPr>
        <p:spPr>
          <a:xfrm>
            <a:off x="931063" y="5427130"/>
            <a:ext cx="354557" cy="373167"/>
          </a:xfrm>
          <a:custGeom>
            <a:avLst/>
            <a:gdLst>
              <a:gd name="connsiteX0" fmla="*/ 95634 w 440036"/>
              <a:gd name="connsiteY0" fmla="*/ 463133 h 463133"/>
              <a:gd name="connsiteX1" fmla="*/ 92607 w 440036"/>
              <a:gd name="connsiteY1" fmla="*/ 455314 h 463133"/>
              <a:gd name="connsiteX2" fmla="*/ 78686 w 440036"/>
              <a:gd name="connsiteY2" fmla="*/ 461931 h 463133"/>
              <a:gd name="connsiteX3" fmla="*/ 73844 w 440036"/>
              <a:gd name="connsiteY3" fmla="*/ 455916 h 463133"/>
              <a:gd name="connsiteX4" fmla="*/ 69002 w 440036"/>
              <a:gd name="connsiteY4" fmla="*/ 455314 h 463133"/>
              <a:gd name="connsiteX5" fmla="*/ 56896 w 440036"/>
              <a:gd name="connsiteY5" fmla="*/ 459525 h 463133"/>
              <a:gd name="connsiteX6" fmla="*/ 50843 w 440036"/>
              <a:gd name="connsiteY6" fmla="*/ 448097 h 463133"/>
              <a:gd name="connsiteX7" fmla="*/ 11500 w 440036"/>
              <a:gd name="connsiteY7" fmla="*/ 353064 h 463133"/>
              <a:gd name="connsiteX8" fmla="*/ 0 w 440036"/>
              <a:gd name="connsiteY8" fmla="*/ 289910 h 463133"/>
              <a:gd name="connsiteX9" fmla="*/ 10290 w 440036"/>
              <a:gd name="connsiteY9" fmla="*/ 294120 h 463133"/>
              <a:gd name="connsiteX10" fmla="*/ 18158 w 440036"/>
              <a:gd name="connsiteY10" fmla="*/ 281489 h 463133"/>
              <a:gd name="connsiteX11" fmla="*/ 24816 w 440036"/>
              <a:gd name="connsiteY11" fmla="*/ 283895 h 463133"/>
              <a:gd name="connsiteX12" fmla="*/ 30264 w 440036"/>
              <a:gd name="connsiteY12" fmla="*/ 281489 h 463133"/>
              <a:gd name="connsiteX13" fmla="*/ 39948 w 440036"/>
              <a:gd name="connsiteY13" fmla="*/ 267054 h 463133"/>
              <a:gd name="connsiteX14" fmla="*/ 50843 w 440036"/>
              <a:gd name="connsiteY14" fmla="*/ 270662 h 463133"/>
              <a:gd name="connsiteX15" fmla="*/ 51449 w 440036"/>
              <a:gd name="connsiteY15" fmla="*/ 270662 h 463133"/>
              <a:gd name="connsiteX16" fmla="*/ 57501 w 440036"/>
              <a:gd name="connsiteY16" fmla="*/ 267054 h 463133"/>
              <a:gd name="connsiteX17" fmla="*/ 64765 w 440036"/>
              <a:gd name="connsiteY17" fmla="*/ 264046 h 463133"/>
              <a:gd name="connsiteX18" fmla="*/ 66580 w 440036"/>
              <a:gd name="connsiteY18" fmla="*/ 264648 h 463133"/>
              <a:gd name="connsiteX19" fmla="*/ 85949 w 440036"/>
              <a:gd name="connsiteY19" fmla="*/ 291112 h 463133"/>
              <a:gd name="connsiteX20" fmla="*/ 107739 w 440036"/>
              <a:gd name="connsiteY20" fmla="*/ 336824 h 463133"/>
              <a:gd name="connsiteX21" fmla="*/ 133161 w 440036"/>
              <a:gd name="connsiteY21" fmla="*/ 313968 h 463133"/>
              <a:gd name="connsiteX22" fmla="*/ 163425 w 440036"/>
              <a:gd name="connsiteY22" fmla="*/ 253821 h 463133"/>
              <a:gd name="connsiteX23" fmla="*/ 165846 w 440036"/>
              <a:gd name="connsiteY23" fmla="*/ 261039 h 463133"/>
              <a:gd name="connsiteX24" fmla="*/ 200952 w 440036"/>
              <a:gd name="connsiteY24" fmla="*/ 204500 h 463133"/>
              <a:gd name="connsiteX25" fmla="*/ 337744 w 440036"/>
              <a:gd name="connsiteY25" fmla="*/ 33682 h 463133"/>
              <a:gd name="connsiteX26" fmla="*/ 374061 w 440036"/>
              <a:gd name="connsiteY26" fmla="*/ 3609 h 463133"/>
              <a:gd name="connsiteX27" fmla="*/ 371640 w 440036"/>
              <a:gd name="connsiteY27" fmla="*/ 15638 h 463133"/>
              <a:gd name="connsiteX28" fmla="*/ 374061 w 440036"/>
              <a:gd name="connsiteY28" fmla="*/ 18044 h 463133"/>
              <a:gd name="connsiteX29" fmla="*/ 391009 w 440036"/>
              <a:gd name="connsiteY29" fmla="*/ 9624 h 463133"/>
              <a:gd name="connsiteX30" fmla="*/ 391009 w 440036"/>
              <a:gd name="connsiteY30" fmla="*/ 12029 h 463133"/>
              <a:gd name="connsiteX31" fmla="*/ 393430 w 440036"/>
              <a:gd name="connsiteY31" fmla="*/ 16841 h 463133"/>
              <a:gd name="connsiteX32" fmla="*/ 406746 w 440036"/>
              <a:gd name="connsiteY32" fmla="*/ 3609 h 463133"/>
              <a:gd name="connsiteX33" fmla="*/ 405535 w 440036"/>
              <a:gd name="connsiteY33" fmla="*/ 12029 h 463133"/>
              <a:gd name="connsiteX34" fmla="*/ 426115 w 440036"/>
              <a:gd name="connsiteY34" fmla="*/ 0 h 463133"/>
              <a:gd name="connsiteX35" fmla="*/ 421273 w 440036"/>
              <a:gd name="connsiteY35" fmla="*/ 10827 h 463133"/>
              <a:gd name="connsiteX36" fmla="*/ 435194 w 440036"/>
              <a:gd name="connsiteY36" fmla="*/ 4210 h 463133"/>
              <a:gd name="connsiteX37" fmla="*/ 440036 w 440036"/>
              <a:gd name="connsiteY37" fmla="*/ 12029 h 463133"/>
              <a:gd name="connsiteX38" fmla="*/ 429141 w 440036"/>
              <a:gd name="connsiteY38" fmla="*/ 31878 h 463133"/>
              <a:gd name="connsiteX39" fmla="*/ 349245 w 440036"/>
              <a:gd name="connsiteY39" fmla="*/ 122099 h 463133"/>
              <a:gd name="connsiteX40" fmla="*/ 200952 w 440036"/>
              <a:gd name="connsiteY40" fmla="*/ 323592 h 463133"/>
              <a:gd name="connsiteX41" fmla="*/ 163425 w 440036"/>
              <a:gd name="connsiteY41" fmla="*/ 386747 h 463133"/>
              <a:gd name="connsiteX42" fmla="*/ 131345 w 440036"/>
              <a:gd name="connsiteY42" fmla="*/ 437872 h 463133"/>
              <a:gd name="connsiteX43" fmla="*/ 111371 w 440036"/>
              <a:gd name="connsiteY43" fmla="*/ 457119 h 463133"/>
              <a:gd name="connsiteX44" fmla="*/ 105923 w 440036"/>
              <a:gd name="connsiteY44" fmla="*/ 454111 h 463133"/>
              <a:gd name="connsiteX45" fmla="*/ 101081 w 440036"/>
              <a:gd name="connsiteY45" fmla="*/ 457119 h 463133"/>
              <a:gd name="connsiteX46" fmla="*/ 95634 w 440036"/>
              <a:gd name="connsiteY46" fmla="*/ 463133 h 46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0036" h="463133">
                <a:moveTo>
                  <a:pt x="95634" y="463133"/>
                </a:moveTo>
                <a:cubicBezTo>
                  <a:pt x="95634" y="457720"/>
                  <a:pt x="95028" y="455314"/>
                  <a:pt x="92607" y="455314"/>
                </a:cubicBezTo>
                <a:lnTo>
                  <a:pt x="78686" y="461931"/>
                </a:lnTo>
                <a:cubicBezTo>
                  <a:pt x="78686" y="458923"/>
                  <a:pt x="76870" y="457119"/>
                  <a:pt x="73844" y="455916"/>
                </a:cubicBezTo>
                <a:lnTo>
                  <a:pt x="69002" y="455314"/>
                </a:lnTo>
                <a:cubicBezTo>
                  <a:pt x="64765" y="455314"/>
                  <a:pt x="62949" y="455916"/>
                  <a:pt x="56896" y="459525"/>
                </a:cubicBezTo>
                <a:cubicBezTo>
                  <a:pt x="55080" y="455916"/>
                  <a:pt x="52659" y="451705"/>
                  <a:pt x="50843" y="448097"/>
                </a:cubicBezTo>
                <a:cubicBezTo>
                  <a:pt x="35106" y="418023"/>
                  <a:pt x="18764" y="372913"/>
                  <a:pt x="11500" y="353064"/>
                </a:cubicBezTo>
                <a:cubicBezTo>
                  <a:pt x="7869" y="342839"/>
                  <a:pt x="4237" y="321788"/>
                  <a:pt x="0" y="289910"/>
                </a:cubicBezTo>
                <a:cubicBezTo>
                  <a:pt x="4842" y="292917"/>
                  <a:pt x="8474" y="294120"/>
                  <a:pt x="10290" y="294120"/>
                </a:cubicBezTo>
                <a:cubicBezTo>
                  <a:pt x="12711" y="294120"/>
                  <a:pt x="15737" y="289910"/>
                  <a:pt x="18158" y="281489"/>
                </a:cubicBezTo>
                <a:cubicBezTo>
                  <a:pt x="19369" y="283293"/>
                  <a:pt x="21790" y="283895"/>
                  <a:pt x="24816" y="283895"/>
                </a:cubicBezTo>
                <a:cubicBezTo>
                  <a:pt x="26632" y="283895"/>
                  <a:pt x="29053" y="283293"/>
                  <a:pt x="30264" y="281489"/>
                </a:cubicBezTo>
                <a:lnTo>
                  <a:pt x="39948" y="267054"/>
                </a:lnTo>
                <a:lnTo>
                  <a:pt x="50843" y="270662"/>
                </a:lnTo>
                <a:lnTo>
                  <a:pt x="51449" y="270662"/>
                </a:lnTo>
                <a:cubicBezTo>
                  <a:pt x="52659" y="270662"/>
                  <a:pt x="54475" y="268858"/>
                  <a:pt x="57501" y="267054"/>
                </a:cubicBezTo>
                <a:cubicBezTo>
                  <a:pt x="60528" y="265249"/>
                  <a:pt x="62949" y="264046"/>
                  <a:pt x="64765" y="264046"/>
                </a:cubicBezTo>
                <a:lnTo>
                  <a:pt x="66580" y="264648"/>
                </a:lnTo>
                <a:cubicBezTo>
                  <a:pt x="76265" y="269459"/>
                  <a:pt x="82923" y="277880"/>
                  <a:pt x="85949" y="291112"/>
                </a:cubicBezTo>
                <a:cubicBezTo>
                  <a:pt x="93213" y="321788"/>
                  <a:pt x="99871" y="336824"/>
                  <a:pt x="107739" y="336824"/>
                </a:cubicBezTo>
                <a:cubicBezTo>
                  <a:pt x="114397" y="336824"/>
                  <a:pt x="123476" y="329005"/>
                  <a:pt x="133161" y="313968"/>
                </a:cubicBezTo>
                <a:cubicBezTo>
                  <a:pt x="142845" y="298932"/>
                  <a:pt x="152530" y="278482"/>
                  <a:pt x="163425" y="253821"/>
                </a:cubicBezTo>
                <a:cubicBezTo>
                  <a:pt x="164030" y="258633"/>
                  <a:pt x="164635" y="261039"/>
                  <a:pt x="165846" y="261039"/>
                </a:cubicBezTo>
                <a:cubicBezTo>
                  <a:pt x="169477" y="261039"/>
                  <a:pt x="178557" y="239987"/>
                  <a:pt x="200952" y="204500"/>
                </a:cubicBezTo>
                <a:cubicBezTo>
                  <a:pt x="234242" y="150969"/>
                  <a:pt x="316560" y="48118"/>
                  <a:pt x="337744" y="33682"/>
                </a:cubicBezTo>
                <a:cubicBezTo>
                  <a:pt x="353482" y="22856"/>
                  <a:pt x="365587" y="12631"/>
                  <a:pt x="374061" y="3609"/>
                </a:cubicBezTo>
                <a:cubicBezTo>
                  <a:pt x="372850" y="9624"/>
                  <a:pt x="371640" y="13834"/>
                  <a:pt x="371640" y="15638"/>
                </a:cubicBezTo>
                <a:cubicBezTo>
                  <a:pt x="371640" y="17443"/>
                  <a:pt x="372850" y="18044"/>
                  <a:pt x="374061" y="18044"/>
                </a:cubicBezTo>
                <a:lnTo>
                  <a:pt x="391009" y="9624"/>
                </a:lnTo>
                <a:lnTo>
                  <a:pt x="391009" y="12029"/>
                </a:lnTo>
                <a:cubicBezTo>
                  <a:pt x="391009" y="15037"/>
                  <a:pt x="391614" y="16841"/>
                  <a:pt x="393430" y="16841"/>
                </a:cubicBezTo>
                <a:cubicBezTo>
                  <a:pt x="395851" y="16841"/>
                  <a:pt x="405535" y="7218"/>
                  <a:pt x="406746" y="3609"/>
                </a:cubicBezTo>
                <a:lnTo>
                  <a:pt x="405535" y="12029"/>
                </a:lnTo>
                <a:lnTo>
                  <a:pt x="426115" y="0"/>
                </a:lnTo>
                <a:lnTo>
                  <a:pt x="421273" y="10827"/>
                </a:lnTo>
                <a:cubicBezTo>
                  <a:pt x="427325" y="6616"/>
                  <a:pt x="432167" y="4210"/>
                  <a:pt x="435194" y="4210"/>
                </a:cubicBezTo>
                <a:cubicBezTo>
                  <a:pt x="438220" y="4210"/>
                  <a:pt x="440036" y="9022"/>
                  <a:pt x="440036" y="12029"/>
                </a:cubicBezTo>
                <a:cubicBezTo>
                  <a:pt x="440036" y="16841"/>
                  <a:pt x="435799" y="23457"/>
                  <a:pt x="429141" y="31878"/>
                </a:cubicBezTo>
                <a:cubicBezTo>
                  <a:pt x="421878" y="41502"/>
                  <a:pt x="403720" y="60147"/>
                  <a:pt x="349245" y="122099"/>
                </a:cubicBezTo>
                <a:cubicBezTo>
                  <a:pt x="325639" y="148564"/>
                  <a:pt x="220926" y="289910"/>
                  <a:pt x="200952" y="323592"/>
                </a:cubicBezTo>
                <a:lnTo>
                  <a:pt x="163425" y="386747"/>
                </a:lnTo>
                <a:cubicBezTo>
                  <a:pt x="147082" y="413813"/>
                  <a:pt x="136793" y="431255"/>
                  <a:pt x="131345" y="437872"/>
                </a:cubicBezTo>
                <a:cubicBezTo>
                  <a:pt x="125898" y="444488"/>
                  <a:pt x="119239" y="451104"/>
                  <a:pt x="111371" y="457119"/>
                </a:cubicBezTo>
                <a:lnTo>
                  <a:pt x="105923" y="454111"/>
                </a:lnTo>
                <a:lnTo>
                  <a:pt x="101081" y="457119"/>
                </a:lnTo>
                <a:lnTo>
                  <a:pt x="95634" y="463133"/>
                </a:lnTo>
                <a:close/>
              </a:path>
            </a:pathLst>
          </a:custGeom>
          <a:solidFill>
            <a:srgbClr val="EE4433"/>
          </a:solidFill>
          <a:ln w="9322" cap="flat">
            <a:noFill/>
            <a:prstDash val="solid"/>
            <a:miter/>
          </a:ln>
        </p:spPr>
        <p:txBody>
          <a:bodyPr rtlCol="0" anchor="ctr"/>
          <a:lstStyle/>
          <a:p>
            <a:endParaRPr lang="en-GB"/>
          </a:p>
        </p:txBody>
      </p:sp>
      <p:sp>
        <p:nvSpPr>
          <p:cNvPr id="4" name="Rectangle 3">
            <a:extLst>
              <a:ext uri="{FF2B5EF4-FFF2-40B4-BE49-F238E27FC236}">
                <a16:creationId xmlns:a16="http://schemas.microsoft.com/office/drawing/2014/main" id="{B0FF8337-D475-5BD7-1E1D-4F95BEC4D7E3}"/>
              </a:ext>
            </a:extLst>
          </p:cNvPr>
          <p:cNvSpPr/>
          <p:nvPr/>
        </p:nvSpPr>
        <p:spPr>
          <a:xfrm>
            <a:off x="6304547" y="2223758"/>
            <a:ext cx="5212061" cy="463424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400">
                <a:solidFill>
                  <a:srgbClr val="3B5D46"/>
                </a:solidFill>
                <a:latin typeface="Instrument Serif" panose="020B0604020202020204" charset="0"/>
              </a:rPr>
              <a:t>To allow for real-time predictions and analysis on the features, the recordings are split into</a:t>
            </a:r>
          </a:p>
          <a:p>
            <a:pPr algn="ctr">
              <a:spcAft>
                <a:spcPts val="2400"/>
              </a:spcAft>
            </a:pPr>
            <a:r>
              <a:rPr lang="en-SG" sz="2400" b="1">
                <a:solidFill>
                  <a:srgbClr val="3B5D46"/>
                </a:solidFill>
                <a:latin typeface="Instrument Serif" panose="020B0604020202020204" charset="0"/>
              </a:rPr>
              <a:t>1-second segments</a:t>
            </a:r>
          </a:p>
          <a:p>
            <a:pPr algn="ctr">
              <a:spcAft>
                <a:spcPts val="2400"/>
              </a:spcAft>
            </a:pPr>
            <a:r>
              <a:rPr lang="en-SG" sz="2400">
                <a:solidFill>
                  <a:srgbClr val="3B5D46"/>
                </a:solidFill>
                <a:latin typeface="Instrument Serif" panose="020B0604020202020204" charset="0"/>
              </a:rPr>
              <a:t>Some classes have more training files than others. To prevent overfitting, excess files are </a:t>
            </a:r>
            <a:r>
              <a:rPr lang="en-SG" sz="2400" b="1">
                <a:solidFill>
                  <a:srgbClr val="3B5D46"/>
                </a:solidFill>
                <a:latin typeface="Instrument Serif" panose="020B0604020202020204" charset="0"/>
              </a:rPr>
              <a:t>deleted at random</a:t>
            </a:r>
          </a:p>
        </p:txBody>
      </p:sp>
      <p:sp>
        <p:nvSpPr>
          <p:cNvPr id="11" name="Text Placeholder 7">
            <a:extLst>
              <a:ext uri="{FF2B5EF4-FFF2-40B4-BE49-F238E27FC236}">
                <a16:creationId xmlns:a16="http://schemas.microsoft.com/office/drawing/2014/main" id="{AF73EF86-CFD2-BABB-08F1-B502A5173292}"/>
              </a:ext>
            </a:extLst>
          </p:cNvPr>
          <p:cNvSpPr txBox="1">
            <a:spLocks/>
          </p:cNvSpPr>
          <p:nvPr/>
        </p:nvSpPr>
        <p:spPr>
          <a:xfrm>
            <a:off x="1285620" y="6281269"/>
            <a:ext cx="4520241" cy="542136"/>
          </a:xfrm>
          <a:prstGeom prst="rect">
            <a:avLst/>
          </a:prstGeom>
        </p:spPr>
        <p:txBody>
          <a:bodyPr vert="horz" wrap="square" lIns="91440" tIns="45720" rIns="91440" bIns="4572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spc="-100" baseline="0">
                <a:solidFill>
                  <a:schemeClr val="accent1"/>
                </a:solidFill>
                <a:latin typeface="Instrument Serif" pitchFamily="2"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spc="-100" baseline="0">
                <a:solidFill>
                  <a:schemeClr val="tx1"/>
                </a:solidFill>
                <a:latin typeface="Instrument Serif" pitchFamily="2"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i="0" kern="1200" spc="-100" baseline="0">
                <a:solidFill>
                  <a:schemeClr val="tx1"/>
                </a:solidFill>
                <a:latin typeface="Instrument Serif" pitchFamily="2"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a:t>Data Cleaning</a:t>
            </a:r>
          </a:p>
        </p:txBody>
      </p:sp>
    </p:spTree>
    <p:extLst>
      <p:ext uri="{BB962C8B-B14F-4D97-AF65-F5344CB8AC3E}">
        <p14:creationId xmlns:p14="http://schemas.microsoft.com/office/powerpoint/2010/main" val="51743376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1F31-960C-343F-DD63-0CFD7E1E8B83}"/>
              </a:ext>
            </a:extLst>
          </p:cNvPr>
          <p:cNvSpPr>
            <a:spLocks noGrp="1"/>
          </p:cNvSpPr>
          <p:nvPr>
            <p:ph type="title"/>
          </p:nvPr>
        </p:nvSpPr>
        <p:spPr>
          <a:xfrm>
            <a:off x="839788" y="549275"/>
            <a:ext cx="10515600" cy="393569"/>
          </a:xfrm>
        </p:spPr>
        <p:txBody>
          <a:bodyPr/>
          <a:lstStyle/>
          <a:p>
            <a:r>
              <a:rPr lang="en-GB" spc="-150"/>
              <a:t>Data Preparation</a:t>
            </a:r>
          </a:p>
        </p:txBody>
      </p:sp>
      <p:sp>
        <p:nvSpPr>
          <p:cNvPr id="3" name="Text Placeholder 2">
            <a:extLst>
              <a:ext uri="{FF2B5EF4-FFF2-40B4-BE49-F238E27FC236}">
                <a16:creationId xmlns:a16="http://schemas.microsoft.com/office/drawing/2014/main" id="{14BF5BDF-A5EE-8DDC-17A4-5A0F0D23DE56}"/>
              </a:ext>
            </a:extLst>
          </p:cNvPr>
          <p:cNvSpPr>
            <a:spLocks noGrp="1"/>
          </p:cNvSpPr>
          <p:nvPr>
            <p:ph type="body" idx="1"/>
          </p:nvPr>
        </p:nvSpPr>
        <p:spPr>
          <a:xfrm>
            <a:off x="670917" y="1349339"/>
            <a:ext cx="5212061" cy="823912"/>
          </a:xfrm>
        </p:spPr>
        <p:txBody>
          <a:bodyPr/>
          <a:lstStyle/>
          <a:p>
            <a:r>
              <a:rPr lang="en-GB" spc="-150"/>
              <a:t>Tasks</a:t>
            </a:r>
          </a:p>
        </p:txBody>
      </p:sp>
      <p:sp>
        <p:nvSpPr>
          <p:cNvPr id="5" name="Text Placeholder 4">
            <a:extLst>
              <a:ext uri="{FF2B5EF4-FFF2-40B4-BE49-F238E27FC236}">
                <a16:creationId xmlns:a16="http://schemas.microsoft.com/office/drawing/2014/main" id="{BC09D2C0-F376-28CC-043A-23D0EB7E6CC6}"/>
              </a:ext>
            </a:extLst>
          </p:cNvPr>
          <p:cNvSpPr>
            <a:spLocks noGrp="1"/>
          </p:cNvSpPr>
          <p:nvPr>
            <p:ph type="body" idx="13"/>
          </p:nvPr>
        </p:nvSpPr>
        <p:spPr>
          <a:xfrm>
            <a:off x="1276474" y="2382129"/>
            <a:ext cx="4520241" cy="542136"/>
          </a:xfrm>
        </p:spPr>
        <p:txBody>
          <a:bodyPr/>
          <a:lstStyle/>
          <a:p>
            <a:r>
              <a:rPr lang="en-GB" spc="-100" err="1"/>
              <a:t>MusicNet</a:t>
            </a:r>
            <a:r>
              <a:rPr lang="en-GB" spc="-100"/>
              <a:t> Dataset</a:t>
            </a:r>
          </a:p>
        </p:txBody>
      </p:sp>
      <p:sp>
        <p:nvSpPr>
          <p:cNvPr id="6" name="Text Placeholder 5">
            <a:extLst>
              <a:ext uri="{FF2B5EF4-FFF2-40B4-BE49-F238E27FC236}">
                <a16:creationId xmlns:a16="http://schemas.microsoft.com/office/drawing/2014/main" id="{B4C9BFB5-85B7-1740-B2CA-7AEA023FB6F3}"/>
              </a:ext>
            </a:extLst>
          </p:cNvPr>
          <p:cNvSpPr>
            <a:spLocks noGrp="1"/>
          </p:cNvSpPr>
          <p:nvPr>
            <p:ph type="body" idx="14"/>
          </p:nvPr>
        </p:nvSpPr>
        <p:spPr>
          <a:xfrm>
            <a:off x="1276474" y="3161957"/>
            <a:ext cx="4520241" cy="542136"/>
          </a:xfrm>
        </p:spPr>
        <p:txBody>
          <a:bodyPr/>
          <a:lstStyle/>
          <a:p>
            <a:r>
              <a:rPr lang="en-GB" spc="-100"/>
              <a:t>Extracting Solo Recordings</a:t>
            </a:r>
          </a:p>
        </p:txBody>
      </p:sp>
      <p:sp>
        <p:nvSpPr>
          <p:cNvPr id="7" name="Text Placeholder 6">
            <a:extLst>
              <a:ext uri="{FF2B5EF4-FFF2-40B4-BE49-F238E27FC236}">
                <a16:creationId xmlns:a16="http://schemas.microsoft.com/office/drawing/2014/main" id="{8C0E5F78-1E4D-0A41-24EA-C17ABE334C93}"/>
              </a:ext>
            </a:extLst>
          </p:cNvPr>
          <p:cNvSpPr>
            <a:spLocks noGrp="1"/>
          </p:cNvSpPr>
          <p:nvPr>
            <p:ph type="body" idx="15"/>
          </p:nvPr>
        </p:nvSpPr>
        <p:spPr>
          <a:xfrm>
            <a:off x="1276474" y="3941785"/>
            <a:ext cx="4520241" cy="542136"/>
          </a:xfrm>
        </p:spPr>
        <p:txBody>
          <a:bodyPr/>
          <a:lstStyle/>
          <a:p>
            <a:r>
              <a:rPr lang="en-GB" spc="-100"/>
              <a:t>Sorting Extracted Files</a:t>
            </a:r>
          </a:p>
        </p:txBody>
      </p:sp>
      <p:sp>
        <p:nvSpPr>
          <p:cNvPr id="8" name="Text Placeholder 7">
            <a:extLst>
              <a:ext uri="{FF2B5EF4-FFF2-40B4-BE49-F238E27FC236}">
                <a16:creationId xmlns:a16="http://schemas.microsoft.com/office/drawing/2014/main" id="{1187014E-AF57-90F8-8BD3-7B957421635C}"/>
              </a:ext>
            </a:extLst>
          </p:cNvPr>
          <p:cNvSpPr>
            <a:spLocks noGrp="1"/>
          </p:cNvSpPr>
          <p:nvPr>
            <p:ph type="body" idx="16"/>
          </p:nvPr>
        </p:nvSpPr>
        <p:spPr>
          <a:xfrm>
            <a:off x="1276474" y="4721613"/>
            <a:ext cx="4520241" cy="542136"/>
          </a:xfrm>
        </p:spPr>
        <p:txBody>
          <a:bodyPr/>
          <a:lstStyle/>
          <a:p>
            <a:r>
              <a:rPr lang="en-GB" spc="-100"/>
              <a:t>Split into 1-Second Segments</a:t>
            </a:r>
          </a:p>
        </p:txBody>
      </p:sp>
      <p:sp>
        <p:nvSpPr>
          <p:cNvPr id="110" name="Graphic 108">
            <a:extLst>
              <a:ext uri="{FF2B5EF4-FFF2-40B4-BE49-F238E27FC236}">
                <a16:creationId xmlns:a16="http://schemas.microsoft.com/office/drawing/2014/main" id="{F104D835-F684-2CC1-D5CA-F3AED764FF0E}"/>
              </a:ext>
            </a:extLst>
          </p:cNvPr>
          <p:cNvSpPr/>
          <p:nvPr/>
        </p:nvSpPr>
        <p:spPr>
          <a:xfrm>
            <a:off x="934677" y="2337759"/>
            <a:ext cx="354557" cy="373167"/>
          </a:xfrm>
          <a:custGeom>
            <a:avLst/>
            <a:gdLst>
              <a:gd name="connsiteX0" fmla="*/ 95634 w 440036"/>
              <a:gd name="connsiteY0" fmla="*/ 463133 h 463133"/>
              <a:gd name="connsiteX1" fmla="*/ 92607 w 440036"/>
              <a:gd name="connsiteY1" fmla="*/ 455314 h 463133"/>
              <a:gd name="connsiteX2" fmla="*/ 78686 w 440036"/>
              <a:gd name="connsiteY2" fmla="*/ 461931 h 463133"/>
              <a:gd name="connsiteX3" fmla="*/ 73844 w 440036"/>
              <a:gd name="connsiteY3" fmla="*/ 455916 h 463133"/>
              <a:gd name="connsiteX4" fmla="*/ 69002 w 440036"/>
              <a:gd name="connsiteY4" fmla="*/ 455314 h 463133"/>
              <a:gd name="connsiteX5" fmla="*/ 56896 w 440036"/>
              <a:gd name="connsiteY5" fmla="*/ 459525 h 463133"/>
              <a:gd name="connsiteX6" fmla="*/ 50843 w 440036"/>
              <a:gd name="connsiteY6" fmla="*/ 448097 h 463133"/>
              <a:gd name="connsiteX7" fmla="*/ 11500 w 440036"/>
              <a:gd name="connsiteY7" fmla="*/ 353064 h 463133"/>
              <a:gd name="connsiteX8" fmla="*/ 0 w 440036"/>
              <a:gd name="connsiteY8" fmla="*/ 289910 h 463133"/>
              <a:gd name="connsiteX9" fmla="*/ 10290 w 440036"/>
              <a:gd name="connsiteY9" fmla="*/ 294120 h 463133"/>
              <a:gd name="connsiteX10" fmla="*/ 18158 w 440036"/>
              <a:gd name="connsiteY10" fmla="*/ 281489 h 463133"/>
              <a:gd name="connsiteX11" fmla="*/ 24816 w 440036"/>
              <a:gd name="connsiteY11" fmla="*/ 283895 h 463133"/>
              <a:gd name="connsiteX12" fmla="*/ 30264 w 440036"/>
              <a:gd name="connsiteY12" fmla="*/ 281489 h 463133"/>
              <a:gd name="connsiteX13" fmla="*/ 39948 w 440036"/>
              <a:gd name="connsiteY13" fmla="*/ 267054 h 463133"/>
              <a:gd name="connsiteX14" fmla="*/ 50843 w 440036"/>
              <a:gd name="connsiteY14" fmla="*/ 270662 h 463133"/>
              <a:gd name="connsiteX15" fmla="*/ 51449 w 440036"/>
              <a:gd name="connsiteY15" fmla="*/ 270662 h 463133"/>
              <a:gd name="connsiteX16" fmla="*/ 57501 w 440036"/>
              <a:gd name="connsiteY16" fmla="*/ 267054 h 463133"/>
              <a:gd name="connsiteX17" fmla="*/ 64765 w 440036"/>
              <a:gd name="connsiteY17" fmla="*/ 264046 h 463133"/>
              <a:gd name="connsiteX18" fmla="*/ 66580 w 440036"/>
              <a:gd name="connsiteY18" fmla="*/ 264648 h 463133"/>
              <a:gd name="connsiteX19" fmla="*/ 85949 w 440036"/>
              <a:gd name="connsiteY19" fmla="*/ 291112 h 463133"/>
              <a:gd name="connsiteX20" fmla="*/ 107739 w 440036"/>
              <a:gd name="connsiteY20" fmla="*/ 336824 h 463133"/>
              <a:gd name="connsiteX21" fmla="*/ 133161 w 440036"/>
              <a:gd name="connsiteY21" fmla="*/ 313968 h 463133"/>
              <a:gd name="connsiteX22" fmla="*/ 163425 w 440036"/>
              <a:gd name="connsiteY22" fmla="*/ 253821 h 463133"/>
              <a:gd name="connsiteX23" fmla="*/ 165846 w 440036"/>
              <a:gd name="connsiteY23" fmla="*/ 261039 h 463133"/>
              <a:gd name="connsiteX24" fmla="*/ 200952 w 440036"/>
              <a:gd name="connsiteY24" fmla="*/ 204500 h 463133"/>
              <a:gd name="connsiteX25" fmla="*/ 337744 w 440036"/>
              <a:gd name="connsiteY25" fmla="*/ 33682 h 463133"/>
              <a:gd name="connsiteX26" fmla="*/ 374061 w 440036"/>
              <a:gd name="connsiteY26" fmla="*/ 3609 h 463133"/>
              <a:gd name="connsiteX27" fmla="*/ 371640 w 440036"/>
              <a:gd name="connsiteY27" fmla="*/ 15638 h 463133"/>
              <a:gd name="connsiteX28" fmla="*/ 374061 w 440036"/>
              <a:gd name="connsiteY28" fmla="*/ 18044 h 463133"/>
              <a:gd name="connsiteX29" fmla="*/ 391009 w 440036"/>
              <a:gd name="connsiteY29" fmla="*/ 9624 h 463133"/>
              <a:gd name="connsiteX30" fmla="*/ 391009 w 440036"/>
              <a:gd name="connsiteY30" fmla="*/ 12029 h 463133"/>
              <a:gd name="connsiteX31" fmla="*/ 393430 w 440036"/>
              <a:gd name="connsiteY31" fmla="*/ 16841 h 463133"/>
              <a:gd name="connsiteX32" fmla="*/ 406746 w 440036"/>
              <a:gd name="connsiteY32" fmla="*/ 3609 h 463133"/>
              <a:gd name="connsiteX33" fmla="*/ 405535 w 440036"/>
              <a:gd name="connsiteY33" fmla="*/ 12029 h 463133"/>
              <a:gd name="connsiteX34" fmla="*/ 426115 w 440036"/>
              <a:gd name="connsiteY34" fmla="*/ 0 h 463133"/>
              <a:gd name="connsiteX35" fmla="*/ 421273 w 440036"/>
              <a:gd name="connsiteY35" fmla="*/ 10827 h 463133"/>
              <a:gd name="connsiteX36" fmla="*/ 435194 w 440036"/>
              <a:gd name="connsiteY36" fmla="*/ 4210 h 463133"/>
              <a:gd name="connsiteX37" fmla="*/ 440036 w 440036"/>
              <a:gd name="connsiteY37" fmla="*/ 12029 h 463133"/>
              <a:gd name="connsiteX38" fmla="*/ 429141 w 440036"/>
              <a:gd name="connsiteY38" fmla="*/ 31878 h 463133"/>
              <a:gd name="connsiteX39" fmla="*/ 349245 w 440036"/>
              <a:gd name="connsiteY39" fmla="*/ 122099 h 463133"/>
              <a:gd name="connsiteX40" fmla="*/ 200952 w 440036"/>
              <a:gd name="connsiteY40" fmla="*/ 323592 h 463133"/>
              <a:gd name="connsiteX41" fmla="*/ 163425 w 440036"/>
              <a:gd name="connsiteY41" fmla="*/ 386747 h 463133"/>
              <a:gd name="connsiteX42" fmla="*/ 131345 w 440036"/>
              <a:gd name="connsiteY42" fmla="*/ 437872 h 463133"/>
              <a:gd name="connsiteX43" fmla="*/ 111371 w 440036"/>
              <a:gd name="connsiteY43" fmla="*/ 457119 h 463133"/>
              <a:gd name="connsiteX44" fmla="*/ 105923 w 440036"/>
              <a:gd name="connsiteY44" fmla="*/ 454111 h 463133"/>
              <a:gd name="connsiteX45" fmla="*/ 101081 w 440036"/>
              <a:gd name="connsiteY45" fmla="*/ 457119 h 463133"/>
              <a:gd name="connsiteX46" fmla="*/ 95634 w 440036"/>
              <a:gd name="connsiteY46" fmla="*/ 463133 h 46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0036" h="463133">
                <a:moveTo>
                  <a:pt x="95634" y="463133"/>
                </a:moveTo>
                <a:cubicBezTo>
                  <a:pt x="95634" y="457720"/>
                  <a:pt x="95028" y="455314"/>
                  <a:pt x="92607" y="455314"/>
                </a:cubicBezTo>
                <a:lnTo>
                  <a:pt x="78686" y="461931"/>
                </a:lnTo>
                <a:cubicBezTo>
                  <a:pt x="78686" y="458923"/>
                  <a:pt x="76870" y="457119"/>
                  <a:pt x="73844" y="455916"/>
                </a:cubicBezTo>
                <a:lnTo>
                  <a:pt x="69002" y="455314"/>
                </a:lnTo>
                <a:cubicBezTo>
                  <a:pt x="64765" y="455314"/>
                  <a:pt x="62949" y="455916"/>
                  <a:pt x="56896" y="459525"/>
                </a:cubicBezTo>
                <a:cubicBezTo>
                  <a:pt x="55080" y="455916"/>
                  <a:pt x="52659" y="451705"/>
                  <a:pt x="50843" y="448097"/>
                </a:cubicBezTo>
                <a:cubicBezTo>
                  <a:pt x="35106" y="418023"/>
                  <a:pt x="18764" y="372913"/>
                  <a:pt x="11500" y="353064"/>
                </a:cubicBezTo>
                <a:cubicBezTo>
                  <a:pt x="7869" y="342839"/>
                  <a:pt x="4237" y="321788"/>
                  <a:pt x="0" y="289910"/>
                </a:cubicBezTo>
                <a:cubicBezTo>
                  <a:pt x="4842" y="292917"/>
                  <a:pt x="8474" y="294120"/>
                  <a:pt x="10290" y="294120"/>
                </a:cubicBezTo>
                <a:cubicBezTo>
                  <a:pt x="12711" y="294120"/>
                  <a:pt x="15737" y="289910"/>
                  <a:pt x="18158" y="281489"/>
                </a:cubicBezTo>
                <a:cubicBezTo>
                  <a:pt x="19369" y="283293"/>
                  <a:pt x="21790" y="283895"/>
                  <a:pt x="24816" y="283895"/>
                </a:cubicBezTo>
                <a:cubicBezTo>
                  <a:pt x="26632" y="283895"/>
                  <a:pt x="29053" y="283293"/>
                  <a:pt x="30264" y="281489"/>
                </a:cubicBezTo>
                <a:lnTo>
                  <a:pt x="39948" y="267054"/>
                </a:lnTo>
                <a:lnTo>
                  <a:pt x="50843" y="270662"/>
                </a:lnTo>
                <a:lnTo>
                  <a:pt x="51449" y="270662"/>
                </a:lnTo>
                <a:cubicBezTo>
                  <a:pt x="52659" y="270662"/>
                  <a:pt x="54475" y="268858"/>
                  <a:pt x="57501" y="267054"/>
                </a:cubicBezTo>
                <a:cubicBezTo>
                  <a:pt x="60528" y="265249"/>
                  <a:pt x="62949" y="264046"/>
                  <a:pt x="64765" y="264046"/>
                </a:cubicBezTo>
                <a:lnTo>
                  <a:pt x="66580" y="264648"/>
                </a:lnTo>
                <a:cubicBezTo>
                  <a:pt x="76265" y="269459"/>
                  <a:pt x="82923" y="277880"/>
                  <a:pt x="85949" y="291112"/>
                </a:cubicBezTo>
                <a:cubicBezTo>
                  <a:pt x="93213" y="321788"/>
                  <a:pt x="99871" y="336824"/>
                  <a:pt x="107739" y="336824"/>
                </a:cubicBezTo>
                <a:cubicBezTo>
                  <a:pt x="114397" y="336824"/>
                  <a:pt x="123476" y="329005"/>
                  <a:pt x="133161" y="313968"/>
                </a:cubicBezTo>
                <a:cubicBezTo>
                  <a:pt x="142845" y="298932"/>
                  <a:pt x="152530" y="278482"/>
                  <a:pt x="163425" y="253821"/>
                </a:cubicBezTo>
                <a:cubicBezTo>
                  <a:pt x="164030" y="258633"/>
                  <a:pt x="164635" y="261039"/>
                  <a:pt x="165846" y="261039"/>
                </a:cubicBezTo>
                <a:cubicBezTo>
                  <a:pt x="169477" y="261039"/>
                  <a:pt x="178557" y="239987"/>
                  <a:pt x="200952" y="204500"/>
                </a:cubicBezTo>
                <a:cubicBezTo>
                  <a:pt x="234242" y="150969"/>
                  <a:pt x="316560" y="48118"/>
                  <a:pt x="337744" y="33682"/>
                </a:cubicBezTo>
                <a:cubicBezTo>
                  <a:pt x="353482" y="22856"/>
                  <a:pt x="365587" y="12631"/>
                  <a:pt x="374061" y="3609"/>
                </a:cubicBezTo>
                <a:cubicBezTo>
                  <a:pt x="372850" y="9624"/>
                  <a:pt x="371640" y="13834"/>
                  <a:pt x="371640" y="15638"/>
                </a:cubicBezTo>
                <a:cubicBezTo>
                  <a:pt x="371640" y="17443"/>
                  <a:pt x="372850" y="18044"/>
                  <a:pt x="374061" y="18044"/>
                </a:cubicBezTo>
                <a:lnTo>
                  <a:pt x="391009" y="9624"/>
                </a:lnTo>
                <a:lnTo>
                  <a:pt x="391009" y="12029"/>
                </a:lnTo>
                <a:cubicBezTo>
                  <a:pt x="391009" y="15037"/>
                  <a:pt x="391614" y="16841"/>
                  <a:pt x="393430" y="16841"/>
                </a:cubicBezTo>
                <a:cubicBezTo>
                  <a:pt x="395851" y="16841"/>
                  <a:pt x="405535" y="7218"/>
                  <a:pt x="406746" y="3609"/>
                </a:cubicBezTo>
                <a:lnTo>
                  <a:pt x="405535" y="12029"/>
                </a:lnTo>
                <a:lnTo>
                  <a:pt x="426115" y="0"/>
                </a:lnTo>
                <a:lnTo>
                  <a:pt x="421273" y="10827"/>
                </a:lnTo>
                <a:cubicBezTo>
                  <a:pt x="427325" y="6616"/>
                  <a:pt x="432167" y="4210"/>
                  <a:pt x="435194" y="4210"/>
                </a:cubicBezTo>
                <a:cubicBezTo>
                  <a:pt x="438220" y="4210"/>
                  <a:pt x="440036" y="9022"/>
                  <a:pt x="440036" y="12029"/>
                </a:cubicBezTo>
                <a:cubicBezTo>
                  <a:pt x="440036" y="16841"/>
                  <a:pt x="435799" y="23457"/>
                  <a:pt x="429141" y="31878"/>
                </a:cubicBezTo>
                <a:cubicBezTo>
                  <a:pt x="421878" y="41502"/>
                  <a:pt x="403720" y="60147"/>
                  <a:pt x="349245" y="122099"/>
                </a:cubicBezTo>
                <a:cubicBezTo>
                  <a:pt x="325639" y="148564"/>
                  <a:pt x="220926" y="289910"/>
                  <a:pt x="200952" y="323592"/>
                </a:cubicBezTo>
                <a:lnTo>
                  <a:pt x="163425" y="386747"/>
                </a:lnTo>
                <a:cubicBezTo>
                  <a:pt x="147082" y="413813"/>
                  <a:pt x="136793" y="431255"/>
                  <a:pt x="131345" y="437872"/>
                </a:cubicBezTo>
                <a:cubicBezTo>
                  <a:pt x="125898" y="444488"/>
                  <a:pt x="119239" y="451104"/>
                  <a:pt x="111371" y="457119"/>
                </a:cubicBezTo>
                <a:lnTo>
                  <a:pt x="105923" y="454111"/>
                </a:lnTo>
                <a:lnTo>
                  <a:pt x="101081" y="457119"/>
                </a:lnTo>
                <a:lnTo>
                  <a:pt x="95634" y="463133"/>
                </a:lnTo>
                <a:close/>
              </a:path>
            </a:pathLst>
          </a:custGeom>
          <a:solidFill>
            <a:srgbClr val="EE4433"/>
          </a:solidFill>
          <a:ln w="9322" cap="flat">
            <a:noFill/>
            <a:prstDash val="solid"/>
            <a:miter/>
          </a:ln>
        </p:spPr>
        <p:txBody>
          <a:bodyPr rtlCol="0" anchor="ctr"/>
          <a:lstStyle/>
          <a:p>
            <a:endParaRPr lang="en-GB"/>
          </a:p>
        </p:txBody>
      </p:sp>
      <p:sp>
        <p:nvSpPr>
          <p:cNvPr id="126" name="Graphic 108">
            <a:extLst>
              <a:ext uri="{FF2B5EF4-FFF2-40B4-BE49-F238E27FC236}">
                <a16:creationId xmlns:a16="http://schemas.microsoft.com/office/drawing/2014/main" id="{E9898E26-A26A-7CD3-A310-5FF130AFE609}"/>
              </a:ext>
            </a:extLst>
          </p:cNvPr>
          <p:cNvSpPr/>
          <p:nvPr/>
        </p:nvSpPr>
        <p:spPr>
          <a:xfrm>
            <a:off x="934677" y="3105510"/>
            <a:ext cx="354557" cy="373167"/>
          </a:xfrm>
          <a:custGeom>
            <a:avLst/>
            <a:gdLst>
              <a:gd name="connsiteX0" fmla="*/ 95634 w 440036"/>
              <a:gd name="connsiteY0" fmla="*/ 463133 h 463133"/>
              <a:gd name="connsiteX1" fmla="*/ 92607 w 440036"/>
              <a:gd name="connsiteY1" fmla="*/ 455314 h 463133"/>
              <a:gd name="connsiteX2" fmla="*/ 78686 w 440036"/>
              <a:gd name="connsiteY2" fmla="*/ 461931 h 463133"/>
              <a:gd name="connsiteX3" fmla="*/ 73844 w 440036"/>
              <a:gd name="connsiteY3" fmla="*/ 455916 h 463133"/>
              <a:gd name="connsiteX4" fmla="*/ 69002 w 440036"/>
              <a:gd name="connsiteY4" fmla="*/ 455314 h 463133"/>
              <a:gd name="connsiteX5" fmla="*/ 56896 w 440036"/>
              <a:gd name="connsiteY5" fmla="*/ 459525 h 463133"/>
              <a:gd name="connsiteX6" fmla="*/ 50843 w 440036"/>
              <a:gd name="connsiteY6" fmla="*/ 448097 h 463133"/>
              <a:gd name="connsiteX7" fmla="*/ 11500 w 440036"/>
              <a:gd name="connsiteY7" fmla="*/ 353064 h 463133"/>
              <a:gd name="connsiteX8" fmla="*/ 0 w 440036"/>
              <a:gd name="connsiteY8" fmla="*/ 289910 h 463133"/>
              <a:gd name="connsiteX9" fmla="*/ 10290 w 440036"/>
              <a:gd name="connsiteY9" fmla="*/ 294120 h 463133"/>
              <a:gd name="connsiteX10" fmla="*/ 18158 w 440036"/>
              <a:gd name="connsiteY10" fmla="*/ 281489 h 463133"/>
              <a:gd name="connsiteX11" fmla="*/ 24816 w 440036"/>
              <a:gd name="connsiteY11" fmla="*/ 283895 h 463133"/>
              <a:gd name="connsiteX12" fmla="*/ 30264 w 440036"/>
              <a:gd name="connsiteY12" fmla="*/ 281489 h 463133"/>
              <a:gd name="connsiteX13" fmla="*/ 39948 w 440036"/>
              <a:gd name="connsiteY13" fmla="*/ 267054 h 463133"/>
              <a:gd name="connsiteX14" fmla="*/ 50843 w 440036"/>
              <a:gd name="connsiteY14" fmla="*/ 270662 h 463133"/>
              <a:gd name="connsiteX15" fmla="*/ 51449 w 440036"/>
              <a:gd name="connsiteY15" fmla="*/ 270662 h 463133"/>
              <a:gd name="connsiteX16" fmla="*/ 57501 w 440036"/>
              <a:gd name="connsiteY16" fmla="*/ 267054 h 463133"/>
              <a:gd name="connsiteX17" fmla="*/ 64765 w 440036"/>
              <a:gd name="connsiteY17" fmla="*/ 264046 h 463133"/>
              <a:gd name="connsiteX18" fmla="*/ 66580 w 440036"/>
              <a:gd name="connsiteY18" fmla="*/ 264648 h 463133"/>
              <a:gd name="connsiteX19" fmla="*/ 85949 w 440036"/>
              <a:gd name="connsiteY19" fmla="*/ 291112 h 463133"/>
              <a:gd name="connsiteX20" fmla="*/ 107739 w 440036"/>
              <a:gd name="connsiteY20" fmla="*/ 336824 h 463133"/>
              <a:gd name="connsiteX21" fmla="*/ 133161 w 440036"/>
              <a:gd name="connsiteY21" fmla="*/ 313968 h 463133"/>
              <a:gd name="connsiteX22" fmla="*/ 163425 w 440036"/>
              <a:gd name="connsiteY22" fmla="*/ 253821 h 463133"/>
              <a:gd name="connsiteX23" fmla="*/ 165846 w 440036"/>
              <a:gd name="connsiteY23" fmla="*/ 261039 h 463133"/>
              <a:gd name="connsiteX24" fmla="*/ 200952 w 440036"/>
              <a:gd name="connsiteY24" fmla="*/ 204500 h 463133"/>
              <a:gd name="connsiteX25" fmla="*/ 337744 w 440036"/>
              <a:gd name="connsiteY25" fmla="*/ 33682 h 463133"/>
              <a:gd name="connsiteX26" fmla="*/ 374061 w 440036"/>
              <a:gd name="connsiteY26" fmla="*/ 3609 h 463133"/>
              <a:gd name="connsiteX27" fmla="*/ 371640 w 440036"/>
              <a:gd name="connsiteY27" fmla="*/ 15638 h 463133"/>
              <a:gd name="connsiteX28" fmla="*/ 374061 w 440036"/>
              <a:gd name="connsiteY28" fmla="*/ 18044 h 463133"/>
              <a:gd name="connsiteX29" fmla="*/ 391009 w 440036"/>
              <a:gd name="connsiteY29" fmla="*/ 9624 h 463133"/>
              <a:gd name="connsiteX30" fmla="*/ 391009 w 440036"/>
              <a:gd name="connsiteY30" fmla="*/ 12029 h 463133"/>
              <a:gd name="connsiteX31" fmla="*/ 393430 w 440036"/>
              <a:gd name="connsiteY31" fmla="*/ 16841 h 463133"/>
              <a:gd name="connsiteX32" fmla="*/ 406746 w 440036"/>
              <a:gd name="connsiteY32" fmla="*/ 3609 h 463133"/>
              <a:gd name="connsiteX33" fmla="*/ 405535 w 440036"/>
              <a:gd name="connsiteY33" fmla="*/ 12029 h 463133"/>
              <a:gd name="connsiteX34" fmla="*/ 426115 w 440036"/>
              <a:gd name="connsiteY34" fmla="*/ 0 h 463133"/>
              <a:gd name="connsiteX35" fmla="*/ 421273 w 440036"/>
              <a:gd name="connsiteY35" fmla="*/ 10827 h 463133"/>
              <a:gd name="connsiteX36" fmla="*/ 435194 w 440036"/>
              <a:gd name="connsiteY36" fmla="*/ 4210 h 463133"/>
              <a:gd name="connsiteX37" fmla="*/ 440036 w 440036"/>
              <a:gd name="connsiteY37" fmla="*/ 12029 h 463133"/>
              <a:gd name="connsiteX38" fmla="*/ 429141 w 440036"/>
              <a:gd name="connsiteY38" fmla="*/ 31878 h 463133"/>
              <a:gd name="connsiteX39" fmla="*/ 349245 w 440036"/>
              <a:gd name="connsiteY39" fmla="*/ 122099 h 463133"/>
              <a:gd name="connsiteX40" fmla="*/ 200952 w 440036"/>
              <a:gd name="connsiteY40" fmla="*/ 323592 h 463133"/>
              <a:gd name="connsiteX41" fmla="*/ 163425 w 440036"/>
              <a:gd name="connsiteY41" fmla="*/ 386747 h 463133"/>
              <a:gd name="connsiteX42" fmla="*/ 131345 w 440036"/>
              <a:gd name="connsiteY42" fmla="*/ 437872 h 463133"/>
              <a:gd name="connsiteX43" fmla="*/ 111371 w 440036"/>
              <a:gd name="connsiteY43" fmla="*/ 457119 h 463133"/>
              <a:gd name="connsiteX44" fmla="*/ 105923 w 440036"/>
              <a:gd name="connsiteY44" fmla="*/ 454111 h 463133"/>
              <a:gd name="connsiteX45" fmla="*/ 101081 w 440036"/>
              <a:gd name="connsiteY45" fmla="*/ 457119 h 463133"/>
              <a:gd name="connsiteX46" fmla="*/ 95634 w 440036"/>
              <a:gd name="connsiteY46" fmla="*/ 463133 h 46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0036" h="463133">
                <a:moveTo>
                  <a:pt x="95634" y="463133"/>
                </a:moveTo>
                <a:cubicBezTo>
                  <a:pt x="95634" y="457720"/>
                  <a:pt x="95028" y="455314"/>
                  <a:pt x="92607" y="455314"/>
                </a:cubicBezTo>
                <a:lnTo>
                  <a:pt x="78686" y="461931"/>
                </a:lnTo>
                <a:cubicBezTo>
                  <a:pt x="78686" y="458923"/>
                  <a:pt x="76870" y="457119"/>
                  <a:pt x="73844" y="455916"/>
                </a:cubicBezTo>
                <a:lnTo>
                  <a:pt x="69002" y="455314"/>
                </a:lnTo>
                <a:cubicBezTo>
                  <a:pt x="64765" y="455314"/>
                  <a:pt x="62949" y="455916"/>
                  <a:pt x="56896" y="459525"/>
                </a:cubicBezTo>
                <a:cubicBezTo>
                  <a:pt x="55080" y="455916"/>
                  <a:pt x="52659" y="451705"/>
                  <a:pt x="50843" y="448097"/>
                </a:cubicBezTo>
                <a:cubicBezTo>
                  <a:pt x="35106" y="418023"/>
                  <a:pt x="18764" y="372913"/>
                  <a:pt x="11500" y="353064"/>
                </a:cubicBezTo>
                <a:cubicBezTo>
                  <a:pt x="7869" y="342839"/>
                  <a:pt x="4237" y="321788"/>
                  <a:pt x="0" y="289910"/>
                </a:cubicBezTo>
                <a:cubicBezTo>
                  <a:pt x="4842" y="292917"/>
                  <a:pt x="8474" y="294120"/>
                  <a:pt x="10290" y="294120"/>
                </a:cubicBezTo>
                <a:cubicBezTo>
                  <a:pt x="12711" y="294120"/>
                  <a:pt x="15737" y="289910"/>
                  <a:pt x="18158" y="281489"/>
                </a:cubicBezTo>
                <a:cubicBezTo>
                  <a:pt x="19369" y="283293"/>
                  <a:pt x="21790" y="283895"/>
                  <a:pt x="24816" y="283895"/>
                </a:cubicBezTo>
                <a:cubicBezTo>
                  <a:pt x="26632" y="283895"/>
                  <a:pt x="29053" y="283293"/>
                  <a:pt x="30264" y="281489"/>
                </a:cubicBezTo>
                <a:lnTo>
                  <a:pt x="39948" y="267054"/>
                </a:lnTo>
                <a:lnTo>
                  <a:pt x="50843" y="270662"/>
                </a:lnTo>
                <a:lnTo>
                  <a:pt x="51449" y="270662"/>
                </a:lnTo>
                <a:cubicBezTo>
                  <a:pt x="52659" y="270662"/>
                  <a:pt x="54475" y="268858"/>
                  <a:pt x="57501" y="267054"/>
                </a:cubicBezTo>
                <a:cubicBezTo>
                  <a:pt x="60528" y="265249"/>
                  <a:pt x="62949" y="264046"/>
                  <a:pt x="64765" y="264046"/>
                </a:cubicBezTo>
                <a:lnTo>
                  <a:pt x="66580" y="264648"/>
                </a:lnTo>
                <a:cubicBezTo>
                  <a:pt x="76265" y="269459"/>
                  <a:pt x="82923" y="277880"/>
                  <a:pt x="85949" y="291112"/>
                </a:cubicBezTo>
                <a:cubicBezTo>
                  <a:pt x="93213" y="321788"/>
                  <a:pt x="99871" y="336824"/>
                  <a:pt x="107739" y="336824"/>
                </a:cubicBezTo>
                <a:cubicBezTo>
                  <a:pt x="114397" y="336824"/>
                  <a:pt x="123476" y="329005"/>
                  <a:pt x="133161" y="313968"/>
                </a:cubicBezTo>
                <a:cubicBezTo>
                  <a:pt x="142845" y="298932"/>
                  <a:pt x="152530" y="278482"/>
                  <a:pt x="163425" y="253821"/>
                </a:cubicBezTo>
                <a:cubicBezTo>
                  <a:pt x="164030" y="258633"/>
                  <a:pt x="164635" y="261039"/>
                  <a:pt x="165846" y="261039"/>
                </a:cubicBezTo>
                <a:cubicBezTo>
                  <a:pt x="169477" y="261039"/>
                  <a:pt x="178557" y="239987"/>
                  <a:pt x="200952" y="204500"/>
                </a:cubicBezTo>
                <a:cubicBezTo>
                  <a:pt x="234242" y="150969"/>
                  <a:pt x="316560" y="48118"/>
                  <a:pt x="337744" y="33682"/>
                </a:cubicBezTo>
                <a:cubicBezTo>
                  <a:pt x="353482" y="22856"/>
                  <a:pt x="365587" y="12631"/>
                  <a:pt x="374061" y="3609"/>
                </a:cubicBezTo>
                <a:cubicBezTo>
                  <a:pt x="372850" y="9624"/>
                  <a:pt x="371640" y="13834"/>
                  <a:pt x="371640" y="15638"/>
                </a:cubicBezTo>
                <a:cubicBezTo>
                  <a:pt x="371640" y="17443"/>
                  <a:pt x="372850" y="18044"/>
                  <a:pt x="374061" y="18044"/>
                </a:cubicBezTo>
                <a:lnTo>
                  <a:pt x="391009" y="9624"/>
                </a:lnTo>
                <a:lnTo>
                  <a:pt x="391009" y="12029"/>
                </a:lnTo>
                <a:cubicBezTo>
                  <a:pt x="391009" y="15037"/>
                  <a:pt x="391614" y="16841"/>
                  <a:pt x="393430" y="16841"/>
                </a:cubicBezTo>
                <a:cubicBezTo>
                  <a:pt x="395851" y="16841"/>
                  <a:pt x="405535" y="7218"/>
                  <a:pt x="406746" y="3609"/>
                </a:cubicBezTo>
                <a:lnTo>
                  <a:pt x="405535" y="12029"/>
                </a:lnTo>
                <a:lnTo>
                  <a:pt x="426115" y="0"/>
                </a:lnTo>
                <a:lnTo>
                  <a:pt x="421273" y="10827"/>
                </a:lnTo>
                <a:cubicBezTo>
                  <a:pt x="427325" y="6616"/>
                  <a:pt x="432167" y="4210"/>
                  <a:pt x="435194" y="4210"/>
                </a:cubicBezTo>
                <a:cubicBezTo>
                  <a:pt x="438220" y="4210"/>
                  <a:pt x="440036" y="9022"/>
                  <a:pt x="440036" y="12029"/>
                </a:cubicBezTo>
                <a:cubicBezTo>
                  <a:pt x="440036" y="16841"/>
                  <a:pt x="435799" y="23457"/>
                  <a:pt x="429141" y="31878"/>
                </a:cubicBezTo>
                <a:cubicBezTo>
                  <a:pt x="421878" y="41502"/>
                  <a:pt x="403720" y="60147"/>
                  <a:pt x="349245" y="122099"/>
                </a:cubicBezTo>
                <a:cubicBezTo>
                  <a:pt x="325639" y="148564"/>
                  <a:pt x="220926" y="289910"/>
                  <a:pt x="200952" y="323592"/>
                </a:cubicBezTo>
                <a:lnTo>
                  <a:pt x="163425" y="386747"/>
                </a:lnTo>
                <a:cubicBezTo>
                  <a:pt x="147082" y="413813"/>
                  <a:pt x="136793" y="431255"/>
                  <a:pt x="131345" y="437872"/>
                </a:cubicBezTo>
                <a:cubicBezTo>
                  <a:pt x="125898" y="444488"/>
                  <a:pt x="119239" y="451104"/>
                  <a:pt x="111371" y="457119"/>
                </a:cubicBezTo>
                <a:lnTo>
                  <a:pt x="105923" y="454111"/>
                </a:lnTo>
                <a:lnTo>
                  <a:pt x="101081" y="457119"/>
                </a:lnTo>
                <a:lnTo>
                  <a:pt x="95634" y="463133"/>
                </a:lnTo>
                <a:close/>
              </a:path>
            </a:pathLst>
          </a:custGeom>
          <a:solidFill>
            <a:srgbClr val="EE4433"/>
          </a:solidFill>
          <a:ln w="9322" cap="flat">
            <a:noFill/>
            <a:prstDash val="solid"/>
            <a:miter/>
          </a:ln>
        </p:spPr>
        <p:txBody>
          <a:bodyPr rtlCol="0" anchor="ctr"/>
          <a:lstStyle/>
          <a:p>
            <a:endParaRPr lang="en-GB"/>
          </a:p>
        </p:txBody>
      </p:sp>
      <p:sp>
        <p:nvSpPr>
          <p:cNvPr id="127" name="Graphic 108">
            <a:extLst>
              <a:ext uri="{FF2B5EF4-FFF2-40B4-BE49-F238E27FC236}">
                <a16:creationId xmlns:a16="http://schemas.microsoft.com/office/drawing/2014/main" id="{04035629-E112-CE11-5995-19F232A6DB2F}"/>
              </a:ext>
            </a:extLst>
          </p:cNvPr>
          <p:cNvSpPr/>
          <p:nvPr/>
        </p:nvSpPr>
        <p:spPr>
          <a:xfrm>
            <a:off x="934677" y="3899140"/>
            <a:ext cx="354557" cy="373167"/>
          </a:xfrm>
          <a:custGeom>
            <a:avLst/>
            <a:gdLst>
              <a:gd name="connsiteX0" fmla="*/ 95634 w 440036"/>
              <a:gd name="connsiteY0" fmla="*/ 463133 h 463133"/>
              <a:gd name="connsiteX1" fmla="*/ 92607 w 440036"/>
              <a:gd name="connsiteY1" fmla="*/ 455314 h 463133"/>
              <a:gd name="connsiteX2" fmla="*/ 78686 w 440036"/>
              <a:gd name="connsiteY2" fmla="*/ 461931 h 463133"/>
              <a:gd name="connsiteX3" fmla="*/ 73844 w 440036"/>
              <a:gd name="connsiteY3" fmla="*/ 455916 h 463133"/>
              <a:gd name="connsiteX4" fmla="*/ 69002 w 440036"/>
              <a:gd name="connsiteY4" fmla="*/ 455314 h 463133"/>
              <a:gd name="connsiteX5" fmla="*/ 56896 w 440036"/>
              <a:gd name="connsiteY5" fmla="*/ 459525 h 463133"/>
              <a:gd name="connsiteX6" fmla="*/ 50843 w 440036"/>
              <a:gd name="connsiteY6" fmla="*/ 448097 h 463133"/>
              <a:gd name="connsiteX7" fmla="*/ 11500 w 440036"/>
              <a:gd name="connsiteY7" fmla="*/ 353064 h 463133"/>
              <a:gd name="connsiteX8" fmla="*/ 0 w 440036"/>
              <a:gd name="connsiteY8" fmla="*/ 289910 h 463133"/>
              <a:gd name="connsiteX9" fmla="*/ 10290 w 440036"/>
              <a:gd name="connsiteY9" fmla="*/ 294120 h 463133"/>
              <a:gd name="connsiteX10" fmla="*/ 18158 w 440036"/>
              <a:gd name="connsiteY10" fmla="*/ 281489 h 463133"/>
              <a:gd name="connsiteX11" fmla="*/ 24816 w 440036"/>
              <a:gd name="connsiteY11" fmla="*/ 283895 h 463133"/>
              <a:gd name="connsiteX12" fmla="*/ 30264 w 440036"/>
              <a:gd name="connsiteY12" fmla="*/ 281489 h 463133"/>
              <a:gd name="connsiteX13" fmla="*/ 39948 w 440036"/>
              <a:gd name="connsiteY13" fmla="*/ 267054 h 463133"/>
              <a:gd name="connsiteX14" fmla="*/ 50843 w 440036"/>
              <a:gd name="connsiteY14" fmla="*/ 270662 h 463133"/>
              <a:gd name="connsiteX15" fmla="*/ 51449 w 440036"/>
              <a:gd name="connsiteY15" fmla="*/ 270662 h 463133"/>
              <a:gd name="connsiteX16" fmla="*/ 57501 w 440036"/>
              <a:gd name="connsiteY16" fmla="*/ 267054 h 463133"/>
              <a:gd name="connsiteX17" fmla="*/ 64765 w 440036"/>
              <a:gd name="connsiteY17" fmla="*/ 264046 h 463133"/>
              <a:gd name="connsiteX18" fmla="*/ 66580 w 440036"/>
              <a:gd name="connsiteY18" fmla="*/ 264648 h 463133"/>
              <a:gd name="connsiteX19" fmla="*/ 85949 w 440036"/>
              <a:gd name="connsiteY19" fmla="*/ 291112 h 463133"/>
              <a:gd name="connsiteX20" fmla="*/ 107739 w 440036"/>
              <a:gd name="connsiteY20" fmla="*/ 336824 h 463133"/>
              <a:gd name="connsiteX21" fmla="*/ 133161 w 440036"/>
              <a:gd name="connsiteY21" fmla="*/ 313968 h 463133"/>
              <a:gd name="connsiteX22" fmla="*/ 163425 w 440036"/>
              <a:gd name="connsiteY22" fmla="*/ 253821 h 463133"/>
              <a:gd name="connsiteX23" fmla="*/ 165846 w 440036"/>
              <a:gd name="connsiteY23" fmla="*/ 261039 h 463133"/>
              <a:gd name="connsiteX24" fmla="*/ 200952 w 440036"/>
              <a:gd name="connsiteY24" fmla="*/ 204500 h 463133"/>
              <a:gd name="connsiteX25" fmla="*/ 337744 w 440036"/>
              <a:gd name="connsiteY25" fmla="*/ 33682 h 463133"/>
              <a:gd name="connsiteX26" fmla="*/ 374061 w 440036"/>
              <a:gd name="connsiteY26" fmla="*/ 3609 h 463133"/>
              <a:gd name="connsiteX27" fmla="*/ 371640 w 440036"/>
              <a:gd name="connsiteY27" fmla="*/ 15638 h 463133"/>
              <a:gd name="connsiteX28" fmla="*/ 374061 w 440036"/>
              <a:gd name="connsiteY28" fmla="*/ 18044 h 463133"/>
              <a:gd name="connsiteX29" fmla="*/ 391009 w 440036"/>
              <a:gd name="connsiteY29" fmla="*/ 9624 h 463133"/>
              <a:gd name="connsiteX30" fmla="*/ 391009 w 440036"/>
              <a:gd name="connsiteY30" fmla="*/ 12029 h 463133"/>
              <a:gd name="connsiteX31" fmla="*/ 393430 w 440036"/>
              <a:gd name="connsiteY31" fmla="*/ 16841 h 463133"/>
              <a:gd name="connsiteX32" fmla="*/ 406746 w 440036"/>
              <a:gd name="connsiteY32" fmla="*/ 3609 h 463133"/>
              <a:gd name="connsiteX33" fmla="*/ 405535 w 440036"/>
              <a:gd name="connsiteY33" fmla="*/ 12029 h 463133"/>
              <a:gd name="connsiteX34" fmla="*/ 426115 w 440036"/>
              <a:gd name="connsiteY34" fmla="*/ 0 h 463133"/>
              <a:gd name="connsiteX35" fmla="*/ 421273 w 440036"/>
              <a:gd name="connsiteY35" fmla="*/ 10827 h 463133"/>
              <a:gd name="connsiteX36" fmla="*/ 435194 w 440036"/>
              <a:gd name="connsiteY36" fmla="*/ 4210 h 463133"/>
              <a:gd name="connsiteX37" fmla="*/ 440036 w 440036"/>
              <a:gd name="connsiteY37" fmla="*/ 12029 h 463133"/>
              <a:gd name="connsiteX38" fmla="*/ 429141 w 440036"/>
              <a:gd name="connsiteY38" fmla="*/ 31878 h 463133"/>
              <a:gd name="connsiteX39" fmla="*/ 349245 w 440036"/>
              <a:gd name="connsiteY39" fmla="*/ 122099 h 463133"/>
              <a:gd name="connsiteX40" fmla="*/ 200952 w 440036"/>
              <a:gd name="connsiteY40" fmla="*/ 323592 h 463133"/>
              <a:gd name="connsiteX41" fmla="*/ 163425 w 440036"/>
              <a:gd name="connsiteY41" fmla="*/ 386747 h 463133"/>
              <a:gd name="connsiteX42" fmla="*/ 131345 w 440036"/>
              <a:gd name="connsiteY42" fmla="*/ 437872 h 463133"/>
              <a:gd name="connsiteX43" fmla="*/ 111371 w 440036"/>
              <a:gd name="connsiteY43" fmla="*/ 457119 h 463133"/>
              <a:gd name="connsiteX44" fmla="*/ 105923 w 440036"/>
              <a:gd name="connsiteY44" fmla="*/ 454111 h 463133"/>
              <a:gd name="connsiteX45" fmla="*/ 101081 w 440036"/>
              <a:gd name="connsiteY45" fmla="*/ 457119 h 463133"/>
              <a:gd name="connsiteX46" fmla="*/ 95634 w 440036"/>
              <a:gd name="connsiteY46" fmla="*/ 463133 h 46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0036" h="463133">
                <a:moveTo>
                  <a:pt x="95634" y="463133"/>
                </a:moveTo>
                <a:cubicBezTo>
                  <a:pt x="95634" y="457720"/>
                  <a:pt x="95028" y="455314"/>
                  <a:pt x="92607" y="455314"/>
                </a:cubicBezTo>
                <a:lnTo>
                  <a:pt x="78686" y="461931"/>
                </a:lnTo>
                <a:cubicBezTo>
                  <a:pt x="78686" y="458923"/>
                  <a:pt x="76870" y="457119"/>
                  <a:pt x="73844" y="455916"/>
                </a:cubicBezTo>
                <a:lnTo>
                  <a:pt x="69002" y="455314"/>
                </a:lnTo>
                <a:cubicBezTo>
                  <a:pt x="64765" y="455314"/>
                  <a:pt x="62949" y="455916"/>
                  <a:pt x="56896" y="459525"/>
                </a:cubicBezTo>
                <a:cubicBezTo>
                  <a:pt x="55080" y="455916"/>
                  <a:pt x="52659" y="451705"/>
                  <a:pt x="50843" y="448097"/>
                </a:cubicBezTo>
                <a:cubicBezTo>
                  <a:pt x="35106" y="418023"/>
                  <a:pt x="18764" y="372913"/>
                  <a:pt x="11500" y="353064"/>
                </a:cubicBezTo>
                <a:cubicBezTo>
                  <a:pt x="7869" y="342839"/>
                  <a:pt x="4237" y="321788"/>
                  <a:pt x="0" y="289910"/>
                </a:cubicBezTo>
                <a:cubicBezTo>
                  <a:pt x="4842" y="292917"/>
                  <a:pt x="8474" y="294120"/>
                  <a:pt x="10290" y="294120"/>
                </a:cubicBezTo>
                <a:cubicBezTo>
                  <a:pt x="12711" y="294120"/>
                  <a:pt x="15737" y="289910"/>
                  <a:pt x="18158" y="281489"/>
                </a:cubicBezTo>
                <a:cubicBezTo>
                  <a:pt x="19369" y="283293"/>
                  <a:pt x="21790" y="283895"/>
                  <a:pt x="24816" y="283895"/>
                </a:cubicBezTo>
                <a:cubicBezTo>
                  <a:pt x="26632" y="283895"/>
                  <a:pt x="29053" y="283293"/>
                  <a:pt x="30264" y="281489"/>
                </a:cubicBezTo>
                <a:lnTo>
                  <a:pt x="39948" y="267054"/>
                </a:lnTo>
                <a:lnTo>
                  <a:pt x="50843" y="270662"/>
                </a:lnTo>
                <a:lnTo>
                  <a:pt x="51449" y="270662"/>
                </a:lnTo>
                <a:cubicBezTo>
                  <a:pt x="52659" y="270662"/>
                  <a:pt x="54475" y="268858"/>
                  <a:pt x="57501" y="267054"/>
                </a:cubicBezTo>
                <a:cubicBezTo>
                  <a:pt x="60528" y="265249"/>
                  <a:pt x="62949" y="264046"/>
                  <a:pt x="64765" y="264046"/>
                </a:cubicBezTo>
                <a:lnTo>
                  <a:pt x="66580" y="264648"/>
                </a:lnTo>
                <a:cubicBezTo>
                  <a:pt x="76265" y="269459"/>
                  <a:pt x="82923" y="277880"/>
                  <a:pt x="85949" y="291112"/>
                </a:cubicBezTo>
                <a:cubicBezTo>
                  <a:pt x="93213" y="321788"/>
                  <a:pt x="99871" y="336824"/>
                  <a:pt x="107739" y="336824"/>
                </a:cubicBezTo>
                <a:cubicBezTo>
                  <a:pt x="114397" y="336824"/>
                  <a:pt x="123476" y="329005"/>
                  <a:pt x="133161" y="313968"/>
                </a:cubicBezTo>
                <a:cubicBezTo>
                  <a:pt x="142845" y="298932"/>
                  <a:pt x="152530" y="278482"/>
                  <a:pt x="163425" y="253821"/>
                </a:cubicBezTo>
                <a:cubicBezTo>
                  <a:pt x="164030" y="258633"/>
                  <a:pt x="164635" y="261039"/>
                  <a:pt x="165846" y="261039"/>
                </a:cubicBezTo>
                <a:cubicBezTo>
                  <a:pt x="169477" y="261039"/>
                  <a:pt x="178557" y="239987"/>
                  <a:pt x="200952" y="204500"/>
                </a:cubicBezTo>
                <a:cubicBezTo>
                  <a:pt x="234242" y="150969"/>
                  <a:pt x="316560" y="48118"/>
                  <a:pt x="337744" y="33682"/>
                </a:cubicBezTo>
                <a:cubicBezTo>
                  <a:pt x="353482" y="22856"/>
                  <a:pt x="365587" y="12631"/>
                  <a:pt x="374061" y="3609"/>
                </a:cubicBezTo>
                <a:cubicBezTo>
                  <a:pt x="372850" y="9624"/>
                  <a:pt x="371640" y="13834"/>
                  <a:pt x="371640" y="15638"/>
                </a:cubicBezTo>
                <a:cubicBezTo>
                  <a:pt x="371640" y="17443"/>
                  <a:pt x="372850" y="18044"/>
                  <a:pt x="374061" y="18044"/>
                </a:cubicBezTo>
                <a:lnTo>
                  <a:pt x="391009" y="9624"/>
                </a:lnTo>
                <a:lnTo>
                  <a:pt x="391009" y="12029"/>
                </a:lnTo>
                <a:cubicBezTo>
                  <a:pt x="391009" y="15037"/>
                  <a:pt x="391614" y="16841"/>
                  <a:pt x="393430" y="16841"/>
                </a:cubicBezTo>
                <a:cubicBezTo>
                  <a:pt x="395851" y="16841"/>
                  <a:pt x="405535" y="7218"/>
                  <a:pt x="406746" y="3609"/>
                </a:cubicBezTo>
                <a:lnTo>
                  <a:pt x="405535" y="12029"/>
                </a:lnTo>
                <a:lnTo>
                  <a:pt x="426115" y="0"/>
                </a:lnTo>
                <a:lnTo>
                  <a:pt x="421273" y="10827"/>
                </a:lnTo>
                <a:cubicBezTo>
                  <a:pt x="427325" y="6616"/>
                  <a:pt x="432167" y="4210"/>
                  <a:pt x="435194" y="4210"/>
                </a:cubicBezTo>
                <a:cubicBezTo>
                  <a:pt x="438220" y="4210"/>
                  <a:pt x="440036" y="9022"/>
                  <a:pt x="440036" y="12029"/>
                </a:cubicBezTo>
                <a:cubicBezTo>
                  <a:pt x="440036" y="16841"/>
                  <a:pt x="435799" y="23457"/>
                  <a:pt x="429141" y="31878"/>
                </a:cubicBezTo>
                <a:cubicBezTo>
                  <a:pt x="421878" y="41502"/>
                  <a:pt x="403720" y="60147"/>
                  <a:pt x="349245" y="122099"/>
                </a:cubicBezTo>
                <a:cubicBezTo>
                  <a:pt x="325639" y="148564"/>
                  <a:pt x="220926" y="289910"/>
                  <a:pt x="200952" y="323592"/>
                </a:cubicBezTo>
                <a:lnTo>
                  <a:pt x="163425" y="386747"/>
                </a:lnTo>
                <a:cubicBezTo>
                  <a:pt x="147082" y="413813"/>
                  <a:pt x="136793" y="431255"/>
                  <a:pt x="131345" y="437872"/>
                </a:cubicBezTo>
                <a:cubicBezTo>
                  <a:pt x="125898" y="444488"/>
                  <a:pt x="119239" y="451104"/>
                  <a:pt x="111371" y="457119"/>
                </a:cubicBezTo>
                <a:lnTo>
                  <a:pt x="105923" y="454111"/>
                </a:lnTo>
                <a:lnTo>
                  <a:pt x="101081" y="457119"/>
                </a:lnTo>
                <a:lnTo>
                  <a:pt x="95634" y="463133"/>
                </a:lnTo>
                <a:close/>
              </a:path>
            </a:pathLst>
          </a:custGeom>
          <a:solidFill>
            <a:srgbClr val="EE4433"/>
          </a:solidFill>
          <a:ln w="9322" cap="flat">
            <a:noFill/>
            <a:prstDash val="solid"/>
            <a:miter/>
          </a:ln>
        </p:spPr>
        <p:txBody>
          <a:bodyPr rtlCol="0" anchor="ctr"/>
          <a:lstStyle/>
          <a:p>
            <a:endParaRPr lang="en-GB"/>
          </a:p>
        </p:txBody>
      </p:sp>
      <p:sp>
        <p:nvSpPr>
          <p:cNvPr id="128" name="Graphic 108">
            <a:extLst>
              <a:ext uri="{FF2B5EF4-FFF2-40B4-BE49-F238E27FC236}">
                <a16:creationId xmlns:a16="http://schemas.microsoft.com/office/drawing/2014/main" id="{BB563666-5A5F-FBD6-66E1-B087886F9A91}"/>
              </a:ext>
            </a:extLst>
          </p:cNvPr>
          <p:cNvSpPr/>
          <p:nvPr/>
        </p:nvSpPr>
        <p:spPr>
          <a:xfrm>
            <a:off x="934677" y="4666891"/>
            <a:ext cx="354557" cy="373167"/>
          </a:xfrm>
          <a:custGeom>
            <a:avLst/>
            <a:gdLst>
              <a:gd name="connsiteX0" fmla="*/ 95634 w 440036"/>
              <a:gd name="connsiteY0" fmla="*/ 463133 h 463133"/>
              <a:gd name="connsiteX1" fmla="*/ 92607 w 440036"/>
              <a:gd name="connsiteY1" fmla="*/ 455314 h 463133"/>
              <a:gd name="connsiteX2" fmla="*/ 78686 w 440036"/>
              <a:gd name="connsiteY2" fmla="*/ 461931 h 463133"/>
              <a:gd name="connsiteX3" fmla="*/ 73844 w 440036"/>
              <a:gd name="connsiteY3" fmla="*/ 455916 h 463133"/>
              <a:gd name="connsiteX4" fmla="*/ 69002 w 440036"/>
              <a:gd name="connsiteY4" fmla="*/ 455314 h 463133"/>
              <a:gd name="connsiteX5" fmla="*/ 56896 w 440036"/>
              <a:gd name="connsiteY5" fmla="*/ 459525 h 463133"/>
              <a:gd name="connsiteX6" fmla="*/ 50843 w 440036"/>
              <a:gd name="connsiteY6" fmla="*/ 448097 h 463133"/>
              <a:gd name="connsiteX7" fmla="*/ 11500 w 440036"/>
              <a:gd name="connsiteY7" fmla="*/ 353064 h 463133"/>
              <a:gd name="connsiteX8" fmla="*/ 0 w 440036"/>
              <a:gd name="connsiteY8" fmla="*/ 289910 h 463133"/>
              <a:gd name="connsiteX9" fmla="*/ 10290 w 440036"/>
              <a:gd name="connsiteY9" fmla="*/ 294120 h 463133"/>
              <a:gd name="connsiteX10" fmla="*/ 18158 w 440036"/>
              <a:gd name="connsiteY10" fmla="*/ 281489 h 463133"/>
              <a:gd name="connsiteX11" fmla="*/ 24816 w 440036"/>
              <a:gd name="connsiteY11" fmla="*/ 283895 h 463133"/>
              <a:gd name="connsiteX12" fmla="*/ 30264 w 440036"/>
              <a:gd name="connsiteY12" fmla="*/ 281489 h 463133"/>
              <a:gd name="connsiteX13" fmla="*/ 39948 w 440036"/>
              <a:gd name="connsiteY13" fmla="*/ 267054 h 463133"/>
              <a:gd name="connsiteX14" fmla="*/ 50843 w 440036"/>
              <a:gd name="connsiteY14" fmla="*/ 270662 h 463133"/>
              <a:gd name="connsiteX15" fmla="*/ 51449 w 440036"/>
              <a:gd name="connsiteY15" fmla="*/ 270662 h 463133"/>
              <a:gd name="connsiteX16" fmla="*/ 57501 w 440036"/>
              <a:gd name="connsiteY16" fmla="*/ 267054 h 463133"/>
              <a:gd name="connsiteX17" fmla="*/ 64765 w 440036"/>
              <a:gd name="connsiteY17" fmla="*/ 264046 h 463133"/>
              <a:gd name="connsiteX18" fmla="*/ 66580 w 440036"/>
              <a:gd name="connsiteY18" fmla="*/ 264648 h 463133"/>
              <a:gd name="connsiteX19" fmla="*/ 85949 w 440036"/>
              <a:gd name="connsiteY19" fmla="*/ 291112 h 463133"/>
              <a:gd name="connsiteX20" fmla="*/ 107739 w 440036"/>
              <a:gd name="connsiteY20" fmla="*/ 336824 h 463133"/>
              <a:gd name="connsiteX21" fmla="*/ 133161 w 440036"/>
              <a:gd name="connsiteY21" fmla="*/ 313968 h 463133"/>
              <a:gd name="connsiteX22" fmla="*/ 163425 w 440036"/>
              <a:gd name="connsiteY22" fmla="*/ 253821 h 463133"/>
              <a:gd name="connsiteX23" fmla="*/ 165846 w 440036"/>
              <a:gd name="connsiteY23" fmla="*/ 261039 h 463133"/>
              <a:gd name="connsiteX24" fmla="*/ 200952 w 440036"/>
              <a:gd name="connsiteY24" fmla="*/ 204500 h 463133"/>
              <a:gd name="connsiteX25" fmla="*/ 337744 w 440036"/>
              <a:gd name="connsiteY25" fmla="*/ 33682 h 463133"/>
              <a:gd name="connsiteX26" fmla="*/ 374061 w 440036"/>
              <a:gd name="connsiteY26" fmla="*/ 3609 h 463133"/>
              <a:gd name="connsiteX27" fmla="*/ 371640 w 440036"/>
              <a:gd name="connsiteY27" fmla="*/ 15638 h 463133"/>
              <a:gd name="connsiteX28" fmla="*/ 374061 w 440036"/>
              <a:gd name="connsiteY28" fmla="*/ 18044 h 463133"/>
              <a:gd name="connsiteX29" fmla="*/ 391009 w 440036"/>
              <a:gd name="connsiteY29" fmla="*/ 9624 h 463133"/>
              <a:gd name="connsiteX30" fmla="*/ 391009 w 440036"/>
              <a:gd name="connsiteY30" fmla="*/ 12029 h 463133"/>
              <a:gd name="connsiteX31" fmla="*/ 393430 w 440036"/>
              <a:gd name="connsiteY31" fmla="*/ 16841 h 463133"/>
              <a:gd name="connsiteX32" fmla="*/ 406746 w 440036"/>
              <a:gd name="connsiteY32" fmla="*/ 3609 h 463133"/>
              <a:gd name="connsiteX33" fmla="*/ 405535 w 440036"/>
              <a:gd name="connsiteY33" fmla="*/ 12029 h 463133"/>
              <a:gd name="connsiteX34" fmla="*/ 426115 w 440036"/>
              <a:gd name="connsiteY34" fmla="*/ 0 h 463133"/>
              <a:gd name="connsiteX35" fmla="*/ 421273 w 440036"/>
              <a:gd name="connsiteY35" fmla="*/ 10827 h 463133"/>
              <a:gd name="connsiteX36" fmla="*/ 435194 w 440036"/>
              <a:gd name="connsiteY36" fmla="*/ 4210 h 463133"/>
              <a:gd name="connsiteX37" fmla="*/ 440036 w 440036"/>
              <a:gd name="connsiteY37" fmla="*/ 12029 h 463133"/>
              <a:gd name="connsiteX38" fmla="*/ 429141 w 440036"/>
              <a:gd name="connsiteY38" fmla="*/ 31878 h 463133"/>
              <a:gd name="connsiteX39" fmla="*/ 349245 w 440036"/>
              <a:gd name="connsiteY39" fmla="*/ 122099 h 463133"/>
              <a:gd name="connsiteX40" fmla="*/ 200952 w 440036"/>
              <a:gd name="connsiteY40" fmla="*/ 323592 h 463133"/>
              <a:gd name="connsiteX41" fmla="*/ 163425 w 440036"/>
              <a:gd name="connsiteY41" fmla="*/ 386747 h 463133"/>
              <a:gd name="connsiteX42" fmla="*/ 131345 w 440036"/>
              <a:gd name="connsiteY42" fmla="*/ 437872 h 463133"/>
              <a:gd name="connsiteX43" fmla="*/ 111371 w 440036"/>
              <a:gd name="connsiteY43" fmla="*/ 457119 h 463133"/>
              <a:gd name="connsiteX44" fmla="*/ 105923 w 440036"/>
              <a:gd name="connsiteY44" fmla="*/ 454111 h 463133"/>
              <a:gd name="connsiteX45" fmla="*/ 101081 w 440036"/>
              <a:gd name="connsiteY45" fmla="*/ 457119 h 463133"/>
              <a:gd name="connsiteX46" fmla="*/ 95634 w 440036"/>
              <a:gd name="connsiteY46" fmla="*/ 463133 h 46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0036" h="463133">
                <a:moveTo>
                  <a:pt x="95634" y="463133"/>
                </a:moveTo>
                <a:cubicBezTo>
                  <a:pt x="95634" y="457720"/>
                  <a:pt x="95028" y="455314"/>
                  <a:pt x="92607" y="455314"/>
                </a:cubicBezTo>
                <a:lnTo>
                  <a:pt x="78686" y="461931"/>
                </a:lnTo>
                <a:cubicBezTo>
                  <a:pt x="78686" y="458923"/>
                  <a:pt x="76870" y="457119"/>
                  <a:pt x="73844" y="455916"/>
                </a:cubicBezTo>
                <a:lnTo>
                  <a:pt x="69002" y="455314"/>
                </a:lnTo>
                <a:cubicBezTo>
                  <a:pt x="64765" y="455314"/>
                  <a:pt x="62949" y="455916"/>
                  <a:pt x="56896" y="459525"/>
                </a:cubicBezTo>
                <a:cubicBezTo>
                  <a:pt x="55080" y="455916"/>
                  <a:pt x="52659" y="451705"/>
                  <a:pt x="50843" y="448097"/>
                </a:cubicBezTo>
                <a:cubicBezTo>
                  <a:pt x="35106" y="418023"/>
                  <a:pt x="18764" y="372913"/>
                  <a:pt x="11500" y="353064"/>
                </a:cubicBezTo>
                <a:cubicBezTo>
                  <a:pt x="7869" y="342839"/>
                  <a:pt x="4237" y="321788"/>
                  <a:pt x="0" y="289910"/>
                </a:cubicBezTo>
                <a:cubicBezTo>
                  <a:pt x="4842" y="292917"/>
                  <a:pt x="8474" y="294120"/>
                  <a:pt x="10290" y="294120"/>
                </a:cubicBezTo>
                <a:cubicBezTo>
                  <a:pt x="12711" y="294120"/>
                  <a:pt x="15737" y="289910"/>
                  <a:pt x="18158" y="281489"/>
                </a:cubicBezTo>
                <a:cubicBezTo>
                  <a:pt x="19369" y="283293"/>
                  <a:pt x="21790" y="283895"/>
                  <a:pt x="24816" y="283895"/>
                </a:cubicBezTo>
                <a:cubicBezTo>
                  <a:pt x="26632" y="283895"/>
                  <a:pt x="29053" y="283293"/>
                  <a:pt x="30264" y="281489"/>
                </a:cubicBezTo>
                <a:lnTo>
                  <a:pt x="39948" y="267054"/>
                </a:lnTo>
                <a:lnTo>
                  <a:pt x="50843" y="270662"/>
                </a:lnTo>
                <a:lnTo>
                  <a:pt x="51449" y="270662"/>
                </a:lnTo>
                <a:cubicBezTo>
                  <a:pt x="52659" y="270662"/>
                  <a:pt x="54475" y="268858"/>
                  <a:pt x="57501" y="267054"/>
                </a:cubicBezTo>
                <a:cubicBezTo>
                  <a:pt x="60528" y="265249"/>
                  <a:pt x="62949" y="264046"/>
                  <a:pt x="64765" y="264046"/>
                </a:cubicBezTo>
                <a:lnTo>
                  <a:pt x="66580" y="264648"/>
                </a:lnTo>
                <a:cubicBezTo>
                  <a:pt x="76265" y="269459"/>
                  <a:pt x="82923" y="277880"/>
                  <a:pt x="85949" y="291112"/>
                </a:cubicBezTo>
                <a:cubicBezTo>
                  <a:pt x="93213" y="321788"/>
                  <a:pt x="99871" y="336824"/>
                  <a:pt x="107739" y="336824"/>
                </a:cubicBezTo>
                <a:cubicBezTo>
                  <a:pt x="114397" y="336824"/>
                  <a:pt x="123476" y="329005"/>
                  <a:pt x="133161" y="313968"/>
                </a:cubicBezTo>
                <a:cubicBezTo>
                  <a:pt x="142845" y="298932"/>
                  <a:pt x="152530" y="278482"/>
                  <a:pt x="163425" y="253821"/>
                </a:cubicBezTo>
                <a:cubicBezTo>
                  <a:pt x="164030" y="258633"/>
                  <a:pt x="164635" y="261039"/>
                  <a:pt x="165846" y="261039"/>
                </a:cubicBezTo>
                <a:cubicBezTo>
                  <a:pt x="169477" y="261039"/>
                  <a:pt x="178557" y="239987"/>
                  <a:pt x="200952" y="204500"/>
                </a:cubicBezTo>
                <a:cubicBezTo>
                  <a:pt x="234242" y="150969"/>
                  <a:pt x="316560" y="48118"/>
                  <a:pt x="337744" y="33682"/>
                </a:cubicBezTo>
                <a:cubicBezTo>
                  <a:pt x="353482" y="22856"/>
                  <a:pt x="365587" y="12631"/>
                  <a:pt x="374061" y="3609"/>
                </a:cubicBezTo>
                <a:cubicBezTo>
                  <a:pt x="372850" y="9624"/>
                  <a:pt x="371640" y="13834"/>
                  <a:pt x="371640" y="15638"/>
                </a:cubicBezTo>
                <a:cubicBezTo>
                  <a:pt x="371640" y="17443"/>
                  <a:pt x="372850" y="18044"/>
                  <a:pt x="374061" y="18044"/>
                </a:cubicBezTo>
                <a:lnTo>
                  <a:pt x="391009" y="9624"/>
                </a:lnTo>
                <a:lnTo>
                  <a:pt x="391009" y="12029"/>
                </a:lnTo>
                <a:cubicBezTo>
                  <a:pt x="391009" y="15037"/>
                  <a:pt x="391614" y="16841"/>
                  <a:pt x="393430" y="16841"/>
                </a:cubicBezTo>
                <a:cubicBezTo>
                  <a:pt x="395851" y="16841"/>
                  <a:pt x="405535" y="7218"/>
                  <a:pt x="406746" y="3609"/>
                </a:cubicBezTo>
                <a:lnTo>
                  <a:pt x="405535" y="12029"/>
                </a:lnTo>
                <a:lnTo>
                  <a:pt x="426115" y="0"/>
                </a:lnTo>
                <a:lnTo>
                  <a:pt x="421273" y="10827"/>
                </a:lnTo>
                <a:cubicBezTo>
                  <a:pt x="427325" y="6616"/>
                  <a:pt x="432167" y="4210"/>
                  <a:pt x="435194" y="4210"/>
                </a:cubicBezTo>
                <a:cubicBezTo>
                  <a:pt x="438220" y="4210"/>
                  <a:pt x="440036" y="9022"/>
                  <a:pt x="440036" y="12029"/>
                </a:cubicBezTo>
                <a:cubicBezTo>
                  <a:pt x="440036" y="16841"/>
                  <a:pt x="435799" y="23457"/>
                  <a:pt x="429141" y="31878"/>
                </a:cubicBezTo>
                <a:cubicBezTo>
                  <a:pt x="421878" y="41502"/>
                  <a:pt x="403720" y="60147"/>
                  <a:pt x="349245" y="122099"/>
                </a:cubicBezTo>
                <a:cubicBezTo>
                  <a:pt x="325639" y="148564"/>
                  <a:pt x="220926" y="289910"/>
                  <a:pt x="200952" y="323592"/>
                </a:cubicBezTo>
                <a:lnTo>
                  <a:pt x="163425" y="386747"/>
                </a:lnTo>
                <a:cubicBezTo>
                  <a:pt x="147082" y="413813"/>
                  <a:pt x="136793" y="431255"/>
                  <a:pt x="131345" y="437872"/>
                </a:cubicBezTo>
                <a:cubicBezTo>
                  <a:pt x="125898" y="444488"/>
                  <a:pt x="119239" y="451104"/>
                  <a:pt x="111371" y="457119"/>
                </a:cubicBezTo>
                <a:lnTo>
                  <a:pt x="105923" y="454111"/>
                </a:lnTo>
                <a:lnTo>
                  <a:pt x="101081" y="457119"/>
                </a:lnTo>
                <a:lnTo>
                  <a:pt x="95634" y="463133"/>
                </a:lnTo>
                <a:close/>
              </a:path>
            </a:pathLst>
          </a:custGeom>
          <a:solidFill>
            <a:srgbClr val="EE4433"/>
          </a:solidFill>
          <a:ln w="9322"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653A6CCE-66D6-315B-0288-B4D8592EDC0F}"/>
              </a:ext>
            </a:extLst>
          </p:cNvPr>
          <p:cNvSpPr txBox="1">
            <a:spLocks/>
          </p:cNvSpPr>
          <p:nvPr/>
        </p:nvSpPr>
        <p:spPr>
          <a:xfrm>
            <a:off x="1276473" y="5501441"/>
            <a:ext cx="4520241" cy="542136"/>
          </a:xfrm>
          <a:prstGeom prst="rect">
            <a:avLst/>
          </a:prstGeom>
        </p:spPr>
        <p:txBody>
          <a:bodyPr vert="horz" wrap="square" lIns="91440" tIns="45720" rIns="91440" bIns="4572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spc="-100" baseline="0">
                <a:solidFill>
                  <a:schemeClr val="accent1"/>
                </a:solidFill>
                <a:latin typeface="Instrument Serif" pitchFamily="2"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spc="-100" baseline="0">
                <a:solidFill>
                  <a:schemeClr val="tx1"/>
                </a:solidFill>
                <a:latin typeface="Instrument Serif" pitchFamily="2"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i="0" kern="1200" spc="-100" baseline="0">
                <a:solidFill>
                  <a:schemeClr val="tx1"/>
                </a:solidFill>
                <a:latin typeface="Instrument Serif" pitchFamily="2"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a:t>Delete Excess Training Data</a:t>
            </a:r>
          </a:p>
        </p:txBody>
      </p:sp>
      <p:sp>
        <p:nvSpPr>
          <p:cNvPr id="27" name="Graphic 108">
            <a:extLst>
              <a:ext uri="{FF2B5EF4-FFF2-40B4-BE49-F238E27FC236}">
                <a16:creationId xmlns:a16="http://schemas.microsoft.com/office/drawing/2014/main" id="{F98F6879-A7CA-6708-A397-72DA9A1A1E48}"/>
              </a:ext>
            </a:extLst>
          </p:cNvPr>
          <p:cNvSpPr/>
          <p:nvPr/>
        </p:nvSpPr>
        <p:spPr>
          <a:xfrm>
            <a:off x="931063" y="5427130"/>
            <a:ext cx="354557" cy="373167"/>
          </a:xfrm>
          <a:custGeom>
            <a:avLst/>
            <a:gdLst>
              <a:gd name="connsiteX0" fmla="*/ 95634 w 440036"/>
              <a:gd name="connsiteY0" fmla="*/ 463133 h 463133"/>
              <a:gd name="connsiteX1" fmla="*/ 92607 w 440036"/>
              <a:gd name="connsiteY1" fmla="*/ 455314 h 463133"/>
              <a:gd name="connsiteX2" fmla="*/ 78686 w 440036"/>
              <a:gd name="connsiteY2" fmla="*/ 461931 h 463133"/>
              <a:gd name="connsiteX3" fmla="*/ 73844 w 440036"/>
              <a:gd name="connsiteY3" fmla="*/ 455916 h 463133"/>
              <a:gd name="connsiteX4" fmla="*/ 69002 w 440036"/>
              <a:gd name="connsiteY4" fmla="*/ 455314 h 463133"/>
              <a:gd name="connsiteX5" fmla="*/ 56896 w 440036"/>
              <a:gd name="connsiteY5" fmla="*/ 459525 h 463133"/>
              <a:gd name="connsiteX6" fmla="*/ 50843 w 440036"/>
              <a:gd name="connsiteY6" fmla="*/ 448097 h 463133"/>
              <a:gd name="connsiteX7" fmla="*/ 11500 w 440036"/>
              <a:gd name="connsiteY7" fmla="*/ 353064 h 463133"/>
              <a:gd name="connsiteX8" fmla="*/ 0 w 440036"/>
              <a:gd name="connsiteY8" fmla="*/ 289910 h 463133"/>
              <a:gd name="connsiteX9" fmla="*/ 10290 w 440036"/>
              <a:gd name="connsiteY9" fmla="*/ 294120 h 463133"/>
              <a:gd name="connsiteX10" fmla="*/ 18158 w 440036"/>
              <a:gd name="connsiteY10" fmla="*/ 281489 h 463133"/>
              <a:gd name="connsiteX11" fmla="*/ 24816 w 440036"/>
              <a:gd name="connsiteY11" fmla="*/ 283895 h 463133"/>
              <a:gd name="connsiteX12" fmla="*/ 30264 w 440036"/>
              <a:gd name="connsiteY12" fmla="*/ 281489 h 463133"/>
              <a:gd name="connsiteX13" fmla="*/ 39948 w 440036"/>
              <a:gd name="connsiteY13" fmla="*/ 267054 h 463133"/>
              <a:gd name="connsiteX14" fmla="*/ 50843 w 440036"/>
              <a:gd name="connsiteY14" fmla="*/ 270662 h 463133"/>
              <a:gd name="connsiteX15" fmla="*/ 51449 w 440036"/>
              <a:gd name="connsiteY15" fmla="*/ 270662 h 463133"/>
              <a:gd name="connsiteX16" fmla="*/ 57501 w 440036"/>
              <a:gd name="connsiteY16" fmla="*/ 267054 h 463133"/>
              <a:gd name="connsiteX17" fmla="*/ 64765 w 440036"/>
              <a:gd name="connsiteY17" fmla="*/ 264046 h 463133"/>
              <a:gd name="connsiteX18" fmla="*/ 66580 w 440036"/>
              <a:gd name="connsiteY18" fmla="*/ 264648 h 463133"/>
              <a:gd name="connsiteX19" fmla="*/ 85949 w 440036"/>
              <a:gd name="connsiteY19" fmla="*/ 291112 h 463133"/>
              <a:gd name="connsiteX20" fmla="*/ 107739 w 440036"/>
              <a:gd name="connsiteY20" fmla="*/ 336824 h 463133"/>
              <a:gd name="connsiteX21" fmla="*/ 133161 w 440036"/>
              <a:gd name="connsiteY21" fmla="*/ 313968 h 463133"/>
              <a:gd name="connsiteX22" fmla="*/ 163425 w 440036"/>
              <a:gd name="connsiteY22" fmla="*/ 253821 h 463133"/>
              <a:gd name="connsiteX23" fmla="*/ 165846 w 440036"/>
              <a:gd name="connsiteY23" fmla="*/ 261039 h 463133"/>
              <a:gd name="connsiteX24" fmla="*/ 200952 w 440036"/>
              <a:gd name="connsiteY24" fmla="*/ 204500 h 463133"/>
              <a:gd name="connsiteX25" fmla="*/ 337744 w 440036"/>
              <a:gd name="connsiteY25" fmla="*/ 33682 h 463133"/>
              <a:gd name="connsiteX26" fmla="*/ 374061 w 440036"/>
              <a:gd name="connsiteY26" fmla="*/ 3609 h 463133"/>
              <a:gd name="connsiteX27" fmla="*/ 371640 w 440036"/>
              <a:gd name="connsiteY27" fmla="*/ 15638 h 463133"/>
              <a:gd name="connsiteX28" fmla="*/ 374061 w 440036"/>
              <a:gd name="connsiteY28" fmla="*/ 18044 h 463133"/>
              <a:gd name="connsiteX29" fmla="*/ 391009 w 440036"/>
              <a:gd name="connsiteY29" fmla="*/ 9624 h 463133"/>
              <a:gd name="connsiteX30" fmla="*/ 391009 w 440036"/>
              <a:gd name="connsiteY30" fmla="*/ 12029 h 463133"/>
              <a:gd name="connsiteX31" fmla="*/ 393430 w 440036"/>
              <a:gd name="connsiteY31" fmla="*/ 16841 h 463133"/>
              <a:gd name="connsiteX32" fmla="*/ 406746 w 440036"/>
              <a:gd name="connsiteY32" fmla="*/ 3609 h 463133"/>
              <a:gd name="connsiteX33" fmla="*/ 405535 w 440036"/>
              <a:gd name="connsiteY33" fmla="*/ 12029 h 463133"/>
              <a:gd name="connsiteX34" fmla="*/ 426115 w 440036"/>
              <a:gd name="connsiteY34" fmla="*/ 0 h 463133"/>
              <a:gd name="connsiteX35" fmla="*/ 421273 w 440036"/>
              <a:gd name="connsiteY35" fmla="*/ 10827 h 463133"/>
              <a:gd name="connsiteX36" fmla="*/ 435194 w 440036"/>
              <a:gd name="connsiteY36" fmla="*/ 4210 h 463133"/>
              <a:gd name="connsiteX37" fmla="*/ 440036 w 440036"/>
              <a:gd name="connsiteY37" fmla="*/ 12029 h 463133"/>
              <a:gd name="connsiteX38" fmla="*/ 429141 w 440036"/>
              <a:gd name="connsiteY38" fmla="*/ 31878 h 463133"/>
              <a:gd name="connsiteX39" fmla="*/ 349245 w 440036"/>
              <a:gd name="connsiteY39" fmla="*/ 122099 h 463133"/>
              <a:gd name="connsiteX40" fmla="*/ 200952 w 440036"/>
              <a:gd name="connsiteY40" fmla="*/ 323592 h 463133"/>
              <a:gd name="connsiteX41" fmla="*/ 163425 w 440036"/>
              <a:gd name="connsiteY41" fmla="*/ 386747 h 463133"/>
              <a:gd name="connsiteX42" fmla="*/ 131345 w 440036"/>
              <a:gd name="connsiteY42" fmla="*/ 437872 h 463133"/>
              <a:gd name="connsiteX43" fmla="*/ 111371 w 440036"/>
              <a:gd name="connsiteY43" fmla="*/ 457119 h 463133"/>
              <a:gd name="connsiteX44" fmla="*/ 105923 w 440036"/>
              <a:gd name="connsiteY44" fmla="*/ 454111 h 463133"/>
              <a:gd name="connsiteX45" fmla="*/ 101081 w 440036"/>
              <a:gd name="connsiteY45" fmla="*/ 457119 h 463133"/>
              <a:gd name="connsiteX46" fmla="*/ 95634 w 440036"/>
              <a:gd name="connsiteY46" fmla="*/ 463133 h 46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0036" h="463133">
                <a:moveTo>
                  <a:pt x="95634" y="463133"/>
                </a:moveTo>
                <a:cubicBezTo>
                  <a:pt x="95634" y="457720"/>
                  <a:pt x="95028" y="455314"/>
                  <a:pt x="92607" y="455314"/>
                </a:cubicBezTo>
                <a:lnTo>
                  <a:pt x="78686" y="461931"/>
                </a:lnTo>
                <a:cubicBezTo>
                  <a:pt x="78686" y="458923"/>
                  <a:pt x="76870" y="457119"/>
                  <a:pt x="73844" y="455916"/>
                </a:cubicBezTo>
                <a:lnTo>
                  <a:pt x="69002" y="455314"/>
                </a:lnTo>
                <a:cubicBezTo>
                  <a:pt x="64765" y="455314"/>
                  <a:pt x="62949" y="455916"/>
                  <a:pt x="56896" y="459525"/>
                </a:cubicBezTo>
                <a:cubicBezTo>
                  <a:pt x="55080" y="455916"/>
                  <a:pt x="52659" y="451705"/>
                  <a:pt x="50843" y="448097"/>
                </a:cubicBezTo>
                <a:cubicBezTo>
                  <a:pt x="35106" y="418023"/>
                  <a:pt x="18764" y="372913"/>
                  <a:pt x="11500" y="353064"/>
                </a:cubicBezTo>
                <a:cubicBezTo>
                  <a:pt x="7869" y="342839"/>
                  <a:pt x="4237" y="321788"/>
                  <a:pt x="0" y="289910"/>
                </a:cubicBezTo>
                <a:cubicBezTo>
                  <a:pt x="4842" y="292917"/>
                  <a:pt x="8474" y="294120"/>
                  <a:pt x="10290" y="294120"/>
                </a:cubicBezTo>
                <a:cubicBezTo>
                  <a:pt x="12711" y="294120"/>
                  <a:pt x="15737" y="289910"/>
                  <a:pt x="18158" y="281489"/>
                </a:cubicBezTo>
                <a:cubicBezTo>
                  <a:pt x="19369" y="283293"/>
                  <a:pt x="21790" y="283895"/>
                  <a:pt x="24816" y="283895"/>
                </a:cubicBezTo>
                <a:cubicBezTo>
                  <a:pt x="26632" y="283895"/>
                  <a:pt x="29053" y="283293"/>
                  <a:pt x="30264" y="281489"/>
                </a:cubicBezTo>
                <a:lnTo>
                  <a:pt x="39948" y="267054"/>
                </a:lnTo>
                <a:lnTo>
                  <a:pt x="50843" y="270662"/>
                </a:lnTo>
                <a:lnTo>
                  <a:pt x="51449" y="270662"/>
                </a:lnTo>
                <a:cubicBezTo>
                  <a:pt x="52659" y="270662"/>
                  <a:pt x="54475" y="268858"/>
                  <a:pt x="57501" y="267054"/>
                </a:cubicBezTo>
                <a:cubicBezTo>
                  <a:pt x="60528" y="265249"/>
                  <a:pt x="62949" y="264046"/>
                  <a:pt x="64765" y="264046"/>
                </a:cubicBezTo>
                <a:lnTo>
                  <a:pt x="66580" y="264648"/>
                </a:lnTo>
                <a:cubicBezTo>
                  <a:pt x="76265" y="269459"/>
                  <a:pt x="82923" y="277880"/>
                  <a:pt x="85949" y="291112"/>
                </a:cubicBezTo>
                <a:cubicBezTo>
                  <a:pt x="93213" y="321788"/>
                  <a:pt x="99871" y="336824"/>
                  <a:pt x="107739" y="336824"/>
                </a:cubicBezTo>
                <a:cubicBezTo>
                  <a:pt x="114397" y="336824"/>
                  <a:pt x="123476" y="329005"/>
                  <a:pt x="133161" y="313968"/>
                </a:cubicBezTo>
                <a:cubicBezTo>
                  <a:pt x="142845" y="298932"/>
                  <a:pt x="152530" y="278482"/>
                  <a:pt x="163425" y="253821"/>
                </a:cubicBezTo>
                <a:cubicBezTo>
                  <a:pt x="164030" y="258633"/>
                  <a:pt x="164635" y="261039"/>
                  <a:pt x="165846" y="261039"/>
                </a:cubicBezTo>
                <a:cubicBezTo>
                  <a:pt x="169477" y="261039"/>
                  <a:pt x="178557" y="239987"/>
                  <a:pt x="200952" y="204500"/>
                </a:cubicBezTo>
                <a:cubicBezTo>
                  <a:pt x="234242" y="150969"/>
                  <a:pt x="316560" y="48118"/>
                  <a:pt x="337744" y="33682"/>
                </a:cubicBezTo>
                <a:cubicBezTo>
                  <a:pt x="353482" y="22856"/>
                  <a:pt x="365587" y="12631"/>
                  <a:pt x="374061" y="3609"/>
                </a:cubicBezTo>
                <a:cubicBezTo>
                  <a:pt x="372850" y="9624"/>
                  <a:pt x="371640" y="13834"/>
                  <a:pt x="371640" y="15638"/>
                </a:cubicBezTo>
                <a:cubicBezTo>
                  <a:pt x="371640" y="17443"/>
                  <a:pt x="372850" y="18044"/>
                  <a:pt x="374061" y="18044"/>
                </a:cubicBezTo>
                <a:lnTo>
                  <a:pt x="391009" y="9624"/>
                </a:lnTo>
                <a:lnTo>
                  <a:pt x="391009" y="12029"/>
                </a:lnTo>
                <a:cubicBezTo>
                  <a:pt x="391009" y="15037"/>
                  <a:pt x="391614" y="16841"/>
                  <a:pt x="393430" y="16841"/>
                </a:cubicBezTo>
                <a:cubicBezTo>
                  <a:pt x="395851" y="16841"/>
                  <a:pt x="405535" y="7218"/>
                  <a:pt x="406746" y="3609"/>
                </a:cubicBezTo>
                <a:lnTo>
                  <a:pt x="405535" y="12029"/>
                </a:lnTo>
                <a:lnTo>
                  <a:pt x="426115" y="0"/>
                </a:lnTo>
                <a:lnTo>
                  <a:pt x="421273" y="10827"/>
                </a:lnTo>
                <a:cubicBezTo>
                  <a:pt x="427325" y="6616"/>
                  <a:pt x="432167" y="4210"/>
                  <a:pt x="435194" y="4210"/>
                </a:cubicBezTo>
                <a:cubicBezTo>
                  <a:pt x="438220" y="4210"/>
                  <a:pt x="440036" y="9022"/>
                  <a:pt x="440036" y="12029"/>
                </a:cubicBezTo>
                <a:cubicBezTo>
                  <a:pt x="440036" y="16841"/>
                  <a:pt x="435799" y="23457"/>
                  <a:pt x="429141" y="31878"/>
                </a:cubicBezTo>
                <a:cubicBezTo>
                  <a:pt x="421878" y="41502"/>
                  <a:pt x="403720" y="60147"/>
                  <a:pt x="349245" y="122099"/>
                </a:cubicBezTo>
                <a:cubicBezTo>
                  <a:pt x="325639" y="148564"/>
                  <a:pt x="220926" y="289910"/>
                  <a:pt x="200952" y="323592"/>
                </a:cubicBezTo>
                <a:lnTo>
                  <a:pt x="163425" y="386747"/>
                </a:lnTo>
                <a:cubicBezTo>
                  <a:pt x="147082" y="413813"/>
                  <a:pt x="136793" y="431255"/>
                  <a:pt x="131345" y="437872"/>
                </a:cubicBezTo>
                <a:cubicBezTo>
                  <a:pt x="125898" y="444488"/>
                  <a:pt x="119239" y="451104"/>
                  <a:pt x="111371" y="457119"/>
                </a:cubicBezTo>
                <a:lnTo>
                  <a:pt x="105923" y="454111"/>
                </a:lnTo>
                <a:lnTo>
                  <a:pt x="101081" y="457119"/>
                </a:lnTo>
                <a:lnTo>
                  <a:pt x="95634" y="463133"/>
                </a:lnTo>
                <a:close/>
              </a:path>
            </a:pathLst>
          </a:custGeom>
          <a:solidFill>
            <a:srgbClr val="EE4433"/>
          </a:solidFill>
          <a:ln w="9322" cap="flat">
            <a:noFill/>
            <a:prstDash val="solid"/>
            <a:miter/>
          </a:ln>
        </p:spPr>
        <p:txBody>
          <a:bodyPr rtlCol="0" anchor="ctr"/>
          <a:lstStyle/>
          <a:p>
            <a:endParaRPr lang="en-GB"/>
          </a:p>
        </p:txBody>
      </p:sp>
      <p:sp>
        <p:nvSpPr>
          <p:cNvPr id="4" name="Rectangle 3">
            <a:extLst>
              <a:ext uri="{FF2B5EF4-FFF2-40B4-BE49-F238E27FC236}">
                <a16:creationId xmlns:a16="http://schemas.microsoft.com/office/drawing/2014/main" id="{B0FF8337-D475-5BD7-1E1D-4F95BEC4D7E3}"/>
              </a:ext>
            </a:extLst>
          </p:cNvPr>
          <p:cNvSpPr/>
          <p:nvPr/>
        </p:nvSpPr>
        <p:spPr>
          <a:xfrm>
            <a:off x="6304547" y="2223758"/>
            <a:ext cx="5212061" cy="463424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400">
                <a:solidFill>
                  <a:srgbClr val="3B5D46"/>
                </a:solidFill>
                <a:latin typeface="Instrument Serif" panose="020B0604020202020204" charset="0"/>
              </a:rPr>
              <a:t>After random sampling of the audio files, we found that there was </a:t>
            </a:r>
            <a:r>
              <a:rPr lang="en-SG" sz="2400" b="1">
                <a:solidFill>
                  <a:srgbClr val="3B5D46"/>
                </a:solidFill>
                <a:latin typeface="Instrument Serif" panose="020B0604020202020204" charset="0"/>
              </a:rPr>
              <a:t>little to no noise </a:t>
            </a:r>
            <a:r>
              <a:rPr lang="en-SG" sz="2400">
                <a:solidFill>
                  <a:srgbClr val="3B5D46"/>
                </a:solidFill>
                <a:latin typeface="Instrument Serif" panose="020B0604020202020204" charset="0"/>
              </a:rPr>
              <a:t>in the audio files</a:t>
            </a:r>
            <a:endParaRPr lang="en-SG" sz="2400" b="1">
              <a:solidFill>
                <a:srgbClr val="3B5D46"/>
              </a:solidFill>
              <a:latin typeface="Instrument Serif" panose="020B0604020202020204" charset="0"/>
            </a:endParaRPr>
          </a:p>
        </p:txBody>
      </p:sp>
      <p:sp>
        <p:nvSpPr>
          <p:cNvPr id="11" name="Text Placeholder 7">
            <a:extLst>
              <a:ext uri="{FF2B5EF4-FFF2-40B4-BE49-F238E27FC236}">
                <a16:creationId xmlns:a16="http://schemas.microsoft.com/office/drawing/2014/main" id="{AF73EF86-CFD2-BABB-08F1-B502A5173292}"/>
              </a:ext>
            </a:extLst>
          </p:cNvPr>
          <p:cNvSpPr txBox="1">
            <a:spLocks/>
          </p:cNvSpPr>
          <p:nvPr/>
        </p:nvSpPr>
        <p:spPr>
          <a:xfrm>
            <a:off x="1285620" y="6281269"/>
            <a:ext cx="4520241" cy="542136"/>
          </a:xfrm>
          <a:prstGeom prst="rect">
            <a:avLst/>
          </a:prstGeom>
        </p:spPr>
        <p:txBody>
          <a:bodyPr vert="horz" wrap="square" lIns="91440" tIns="45720" rIns="91440" bIns="4572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spc="-100" baseline="0">
                <a:solidFill>
                  <a:schemeClr val="accent1"/>
                </a:solidFill>
                <a:latin typeface="Instrument Serif" pitchFamily="2"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spc="-100" baseline="0">
                <a:solidFill>
                  <a:schemeClr val="tx1"/>
                </a:solidFill>
                <a:latin typeface="Instrument Serif" pitchFamily="2"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i="0" kern="1200" spc="-100" baseline="0">
                <a:solidFill>
                  <a:schemeClr val="tx1"/>
                </a:solidFill>
                <a:latin typeface="Instrument Serif" pitchFamily="2"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spc="-100" baseline="0">
                <a:solidFill>
                  <a:schemeClr val="tx1"/>
                </a:solidFill>
                <a:latin typeface="Instrument Serif" pitchFamily="2"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a:t>Data Cleaning</a:t>
            </a:r>
          </a:p>
        </p:txBody>
      </p:sp>
      <p:sp>
        <p:nvSpPr>
          <p:cNvPr id="10" name="Graphic 108">
            <a:extLst>
              <a:ext uri="{FF2B5EF4-FFF2-40B4-BE49-F238E27FC236}">
                <a16:creationId xmlns:a16="http://schemas.microsoft.com/office/drawing/2014/main" id="{1D5B00E2-2B36-5099-BD25-4A0A3703FCC2}"/>
              </a:ext>
            </a:extLst>
          </p:cNvPr>
          <p:cNvSpPr/>
          <p:nvPr/>
        </p:nvSpPr>
        <p:spPr>
          <a:xfrm>
            <a:off x="931063" y="6231988"/>
            <a:ext cx="354557" cy="373167"/>
          </a:xfrm>
          <a:custGeom>
            <a:avLst/>
            <a:gdLst>
              <a:gd name="connsiteX0" fmla="*/ 95634 w 440036"/>
              <a:gd name="connsiteY0" fmla="*/ 463133 h 463133"/>
              <a:gd name="connsiteX1" fmla="*/ 92607 w 440036"/>
              <a:gd name="connsiteY1" fmla="*/ 455314 h 463133"/>
              <a:gd name="connsiteX2" fmla="*/ 78686 w 440036"/>
              <a:gd name="connsiteY2" fmla="*/ 461931 h 463133"/>
              <a:gd name="connsiteX3" fmla="*/ 73844 w 440036"/>
              <a:gd name="connsiteY3" fmla="*/ 455916 h 463133"/>
              <a:gd name="connsiteX4" fmla="*/ 69002 w 440036"/>
              <a:gd name="connsiteY4" fmla="*/ 455314 h 463133"/>
              <a:gd name="connsiteX5" fmla="*/ 56896 w 440036"/>
              <a:gd name="connsiteY5" fmla="*/ 459525 h 463133"/>
              <a:gd name="connsiteX6" fmla="*/ 50843 w 440036"/>
              <a:gd name="connsiteY6" fmla="*/ 448097 h 463133"/>
              <a:gd name="connsiteX7" fmla="*/ 11500 w 440036"/>
              <a:gd name="connsiteY7" fmla="*/ 353064 h 463133"/>
              <a:gd name="connsiteX8" fmla="*/ 0 w 440036"/>
              <a:gd name="connsiteY8" fmla="*/ 289910 h 463133"/>
              <a:gd name="connsiteX9" fmla="*/ 10290 w 440036"/>
              <a:gd name="connsiteY9" fmla="*/ 294120 h 463133"/>
              <a:gd name="connsiteX10" fmla="*/ 18158 w 440036"/>
              <a:gd name="connsiteY10" fmla="*/ 281489 h 463133"/>
              <a:gd name="connsiteX11" fmla="*/ 24816 w 440036"/>
              <a:gd name="connsiteY11" fmla="*/ 283895 h 463133"/>
              <a:gd name="connsiteX12" fmla="*/ 30264 w 440036"/>
              <a:gd name="connsiteY12" fmla="*/ 281489 h 463133"/>
              <a:gd name="connsiteX13" fmla="*/ 39948 w 440036"/>
              <a:gd name="connsiteY13" fmla="*/ 267054 h 463133"/>
              <a:gd name="connsiteX14" fmla="*/ 50843 w 440036"/>
              <a:gd name="connsiteY14" fmla="*/ 270662 h 463133"/>
              <a:gd name="connsiteX15" fmla="*/ 51449 w 440036"/>
              <a:gd name="connsiteY15" fmla="*/ 270662 h 463133"/>
              <a:gd name="connsiteX16" fmla="*/ 57501 w 440036"/>
              <a:gd name="connsiteY16" fmla="*/ 267054 h 463133"/>
              <a:gd name="connsiteX17" fmla="*/ 64765 w 440036"/>
              <a:gd name="connsiteY17" fmla="*/ 264046 h 463133"/>
              <a:gd name="connsiteX18" fmla="*/ 66580 w 440036"/>
              <a:gd name="connsiteY18" fmla="*/ 264648 h 463133"/>
              <a:gd name="connsiteX19" fmla="*/ 85949 w 440036"/>
              <a:gd name="connsiteY19" fmla="*/ 291112 h 463133"/>
              <a:gd name="connsiteX20" fmla="*/ 107739 w 440036"/>
              <a:gd name="connsiteY20" fmla="*/ 336824 h 463133"/>
              <a:gd name="connsiteX21" fmla="*/ 133161 w 440036"/>
              <a:gd name="connsiteY21" fmla="*/ 313968 h 463133"/>
              <a:gd name="connsiteX22" fmla="*/ 163425 w 440036"/>
              <a:gd name="connsiteY22" fmla="*/ 253821 h 463133"/>
              <a:gd name="connsiteX23" fmla="*/ 165846 w 440036"/>
              <a:gd name="connsiteY23" fmla="*/ 261039 h 463133"/>
              <a:gd name="connsiteX24" fmla="*/ 200952 w 440036"/>
              <a:gd name="connsiteY24" fmla="*/ 204500 h 463133"/>
              <a:gd name="connsiteX25" fmla="*/ 337744 w 440036"/>
              <a:gd name="connsiteY25" fmla="*/ 33682 h 463133"/>
              <a:gd name="connsiteX26" fmla="*/ 374061 w 440036"/>
              <a:gd name="connsiteY26" fmla="*/ 3609 h 463133"/>
              <a:gd name="connsiteX27" fmla="*/ 371640 w 440036"/>
              <a:gd name="connsiteY27" fmla="*/ 15638 h 463133"/>
              <a:gd name="connsiteX28" fmla="*/ 374061 w 440036"/>
              <a:gd name="connsiteY28" fmla="*/ 18044 h 463133"/>
              <a:gd name="connsiteX29" fmla="*/ 391009 w 440036"/>
              <a:gd name="connsiteY29" fmla="*/ 9624 h 463133"/>
              <a:gd name="connsiteX30" fmla="*/ 391009 w 440036"/>
              <a:gd name="connsiteY30" fmla="*/ 12029 h 463133"/>
              <a:gd name="connsiteX31" fmla="*/ 393430 w 440036"/>
              <a:gd name="connsiteY31" fmla="*/ 16841 h 463133"/>
              <a:gd name="connsiteX32" fmla="*/ 406746 w 440036"/>
              <a:gd name="connsiteY32" fmla="*/ 3609 h 463133"/>
              <a:gd name="connsiteX33" fmla="*/ 405535 w 440036"/>
              <a:gd name="connsiteY33" fmla="*/ 12029 h 463133"/>
              <a:gd name="connsiteX34" fmla="*/ 426115 w 440036"/>
              <a:gd name="connsiteY34" fmla="*/ 0 h 463133"/>
              <a:gd name="connsiteX35" fmla="*/ 421273 w 440036"/>
              <a:gd name="connsiteY35" fmla="*/ 10827 h 463133"/>
              <a:gd name="connsiteX36" fmla="*/ 435194 w 440036"/>
              <a:gd name="connsiteY36" fmla="*/ 4210 h 463133"/>
              <a:gd name="connsiteX37" fmla="*/ 440036 w 440036"/>
              <a:gd name="connsiteY37" fmla="*/ 12029 h 463133"/>
              <a:gd name="connsiteX38" fmla="*/ 429141 w 440036"/>
              <a:gd name="connsiteY38" fmla="*/ 31878 h 463133"/>
              <a:gd name="connsiteX39" fmla="*/ 349245 w 440036"/>
              <a:gd name="connsiteY39" fmla="*/ 122099 h 463133"/>
              <a:gd name="connsiteX40" fmla="*/ 200952 w 440036"/>
              <a:gd name="connsiteY40" fmla="*/ 323592 h 463133"/>
              <a:gd name="connsiteX41" fmla="*/ 163425 w 440036"/>
              <a:gd name="connsiteY41" fmla="*/ 386747 h 463133"/>
              <a:gd name="connsiteX42" fmla="*/ 131345 w 440036"/>
              <a:gd name="connsiteY42" fmla="*/ 437872 h 463133"/>
              <a:gd name="connsiteX43" fmla="*/ 111371 w 440036"/>
              <a:gd name="connsiteY43" fmla="*/ 457119 h 463133"/>
              <a:gd name="connsiteX44" fmla="*/ 105923 w 440036"/>
              <a:gd name="connsiteY44" fmla="*/ 454111 h 463133"/>
              <a:gd name="connsiteX45" fmla="*/ 101081 w 440036"/>
              <a:gd name="connsiteY45" fmla="*/ 457119 h 463133"/>
              <a:gd name="connsiteX46" fmla="*/ 95634 w 440036"/>
              <a:gd name="connsiteY46" fmla="*/ 463133 h 46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0036" h="463133">
                <a:moveTo>
                  <a:pt x="95634" y="463133"/>
                </a:moveTo>
                <a:cubicBezTo>
                  <a:pt x="95634" y="457720"/>
                  <a:pt x="95028" y="455314"/>
                  <a:pt x="92607" y="455314"/>
                </a:cubicBezTo>
                <a:lnTo>
                  <a:pt x="78686" y="461931"/>
                </a:lnTo>
                <a:cubicBezTo>
                  <a:pt x="78686" y="458923"/>
                  <a:pt x="76870" y="457119"/>
                  <a:pt x="73844" y="455916"/>
                </a:cubicBezTo>
                <a:lnTo>
                  <a:pt x="69002" y="455314"/>
                </a:lnTo>
                <a:cubicBezTo>
                  <a:pt x="64765" y="455314"/>
                  <a:pt x="62949" y="455916"/>
                  <a:pt x="56896" y="459525"/>
                </a:cubicBezTo>
                <a:cubicBezTo>
                  <a:pt x="55080" y="455916"/>
                  <a:pt x="52659" y="451705"/>
                  <a:pt x="50843" y="448097"/>
                </a:cubicBezTo>
                <a:cubicBezTo>
                  <a:pt x="35106" y="418023"/>
                  <a:pt x="18764" y="372913"/>
                  <a:pt x="11500" y="353064"/>
                </a:cubicBezTo>
                <a:cubicBezTo>
                  <a:pt x="7869" y="342839"/>
                  <a:pt x="4237" y="321788"/>
                  <a:pt x="0" y="289910"/>
                </a:cubicBezTo>
                <a:cubicBezTo>
                  <a:pt x="4842" y="292917"/>
                  <a:pt x="8474" y="294120"/>
                  <a:pt x="10290" y="294120"/>
                </a:cubicBezTo>
                <a:cubicBezTo>
                  <a:pt x="12711" y="294120"/>
                  <a:pt x="15737" y="289910"/>
                  <a:pt x="18158" y="281489"/>
                </a:cubicBezTo>
                <a:cubicBezTo>
                  <a:pt x="19369" y="283293"/>
                  <a:pt x="21790" y="283895"/>
                  <a:pt x="24816" y="283895"/>
                </a:cubicBezTo>
                <a:cubicBezTo>
                  <a:pt x="26632" y="283895"/>
                  <a:pt x="29053" y="283293"/>
                  <a:pt x="30264" y="281489"/>
                </a:cubicBezTo>
                <a:lnTo>
                  <a:pt x="39948" y="267054"/>
                </a:lnTo>
                <a:lnTo>
                  <a:pt x="50843" y="270662"/>
                </a:lnTo>
                <a:lnTo>
                  <a:pt x="51449" y="270662"/>
                </a:lnTo>
                <a:cubicBezTo>
                  <a:pt x="52659" y="270662"/>
                  <a:pt x="54475" y="268858"/>
                  <a:pt x="57501" y="267054"/>
                </a:cubicBezTo>
                <a:cubicBezTo>
                  <a:pt x="60528" y="265249"/>
                  <a:pt x="62949" y="264046"/>
                  <a:pt x="64765" y="264046"/>
                </a:cubicBezTo>
                <a:lnTo>
                  <a:pt x="66580" y="264648"/>
                </a:lnTo>
                <a:cubicBezTo>
                  <a:pt x="76265" y="269459"/>
                  <a:pt x="82923" y="277880"/>
                  <a:pt x="85949" y="291112"/>
                </a:cubicBezTo>
                <a:cubicBezTo>
                  <a:pt x="93213" y="321788"/>
                  <a:pt x="99871" y="336824"/>
                  <a:pt x="107739" y="336824"/>
                </a:cubicBezTo>
                <a:cubicBezTo>
                  <a:pt x="114397" y="336824"/>
                  <a:pt x="123476" y="329005"/>
                  <a:pt x="133161" y="313968"/>
                </a:cubicBezTo>
                <a:cubicBezTo>
                  <a:pt x="142845" y="298932"/>
                  <a:pt x="152530" y="278482"/>
                  <a:pt x="163425" y="253821"/>
                </a:cubicBezTo>
                <a:cubicBezTo>
                  <a:pt x="164030" y="258633"/>
                  <a:pt x="164635" y="261039"/>
                  <a:pt x="165846" y="261039"/>
                </a:cubicBezTo>
                <a:cubicBezTo>
                  <a:pt x="169477" y="261039"/>
                  <a:pt x="178557" y="239987"/>
                  <a:pt x="200952" y="204500"/>
                </a:cubicBezTo>
                <a:cubicBezTo>
                  <a:pt x="234242" y="150969"/>
                  <a:pt x="316560" y="48118"/>
                  <a:pt x="337744" y="33682"/>
                </a:cubicBezTo>
                <a:cubicBezTo>
                  <a:pt x="353482" y="22856"/>
                  <a:pt x="365587" y="12631"/>
                  <a:pt x="374061" y="3609"/>
                </a:cubicBezTo>
                <a:cubicBezTo>
                  <a:pt x="372850" y="9624"/>
                  <a:pt x="371640" y="13834"/>
                  <a:pt x="371640" y="15638"/>
                </a:cubicBezTo>
                <a:cubicBezTo>
                  <a:pt x="371640" y="17443"/>
                  <a:pt x="372850" y="18044"/>
                  <a:pt x="374061" y="18044"/>
                </a:cubicBezTo>
                <a:lnTo>
                  <a:pt x="391009" y="9624"/>
                </a:lnTo>
                <a:lnTo>
                  <a:pt x="391009" y="12029"/>
                </a:lnTo>
                <a:cubicBezTo>
                  <a:pt x="391009" y="15037"/>
                  <a:pt x="391614" y="16841"/>
                  <a:pt x="393430" y="16841"/>
                </a:cubicBezTo>
                <a:cubicBezTo>
                  <a:pt x="395851" y="16841"/>
                  <a:pt x="405535" y="7218"/>
                  <a:pt x="406746" y="3609"/>
                </a:cubicBezTo>
                <a:lnTo>
                  <a:pt x="405535" y="12029"/>
                </a:lnTo>
                <a:lnTo>
                  <a:pt x="426115" y="0"/>
                </a:lnTo>
                <a:lnTo>
                  <a:pt x="421273" y="10827"/>
                </a:lnTo>
                <a:cubicBezTo>
                  <a:pt x="427325" y="6616"/>
                  <a:pt x="432167" y="4210"/>
                  <a:pt x="435194" y="4210"/>
                </a:cubicBezTo>
                <a:cubicBezTo>
                  <a:pt x="438220" y="4210"/>
                  <a:pt x="440036" y="9022"/>
                  <a:pt x="440036" y="12029"/>
                </a:cubicBezTo>
                <a:cubicBezTo>
                  <a:pt x="440036" y="16841"/>
                  <a:pt x="435799" y="23457"/>
                  <a:pt x="429141" y="31878"/>
                </a:cubicBezTo>
                <a:cubicBezTo>
                  <a:pt x="421878" y="41502"/>
                  <a:pt x="403720" y="60147"/>
                  <a:pt x="349245" y="122099"/>
                </a:cubicBezTo>
                <a:cubicBezTo>
                  <a:pt x="325639" y="148564"/>
                  <a:pt x="220926" y="289910"/>
                  <a:pt x="200952" y="323592"/>
                </a:cubicBezTo>
                <a:lnTo>
                  <a:pt x="163425" y="386747"/>
                </a:lnTo>
                <a:cubicBezTo>
                  <a:pt x="147082" y="413813"/>
                  <a:pt x="136793" y="431255"/>
                  <a:pt x="131345" y="437872"/>
                </a:cubicBezTo>
                <a:cubicBezTo>
                  <a:pt x="125898" y="444488"/>
                  <a:pt x="119239" y="451104"/>
                  <a:pt x="111371" y="457119"/>
                </a:cubicBezTo>
                <a:lnTo>
                  <a:pt x="105923" y="454111"/>
                </a:lnTo>
                <a:lnTo>
                  <a:pt x="101081" y="457119"/>
                </a:lnTo>
                <a:lnTo>
                  <a:pt x="95634" y="463133"/>
                </a:lnTo>
                <a:close/>
              </a:path>
            </a:pathLst>
          </a:custGeom>
          <a:solidFill>
            <a:srgbClr val="EE4433"/>
          </a:solidFill>
          <a:ln w="9322" cap="flat">
            <a:noFill/>
            <a:prstDash val="solid"/>
            <a:miter/>
          </a:ln>
        </p:spPr>
        <p:txBody>
          <a:bodyPr rtlCol="0" anchor="ctr"/>
          <a:lstStyle/>
          <a:p>
            <a:endParaRPr lang="en-GB"/>
          </a:p>
        </p:txBody>
      </p:sp>
    </p:spTree>
    <p:extLst>
      <p:ext uri="{BB962C8B-B14F-4D97-AF65-F5344CB8AC3E}">
        <p14:creationId xmlns:p14="http://schemas.microsoft.com/office/powerpoint/2010/main" val="1699870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een + Orange">
  <a:themeElements>
    <a:clrScheme name="Therapy Green">
      <a:dk1>
        <a:srgbClr val="3C5B47"/>
      </a:dk1>
      <a:lt1>
        <a:srgbClr val="FFFFFF"/>
      </a:lt1>
      <a:dk2>
        <a:srgbClr val="44546A"/>
      </a:dk2>
      <a:lt2>
        <a:srgbClr val="E7E6E6"/>
      </a:lt2>
      <a:accent1>
        <a:srgbClr val="3B5D46"/>
      </a:accent1>
      <a:accent2>
        <a:srgbClr val="F6F1E9"/>
      </a:accent2>
      <a:accent3>
        <a:srgbClr val="E85B3A"/>
      </a:accent3>
      <a:accent4>
        <a:srgbClr val="F0D2B6"/>
      </a:accent4>
      <a:accent5>
        <a:srgbClr val="4471B5"/>
      </a:accent5>
      <a:accent6>
        <a:srgbClr val="F8F0E5"/>
      </a:accent6>
      <a:hlink>
        <a:srgbClr val="E85C3B"/>
      </a:hlink>
      <a:folHlink>
        <a:srgbClr val="4471B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2af1e4f-8c65-43a4-967e-e862b3906e6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D5FD0BE727762488047E9E546A483C5" ma:contentTypeVersion="16" ma:contentTypeDescription="Create a new document." ma:contentTypeScope="" ma:versionID="c54f65d0b14d5665b4f5b285cafa4308">
  <xsd:schema xmlns:xsd="http://www.w3.org/2001/XMLSchema" xmlns:xs="http://www.w3.org/2001/XMLSchema" xmlns:p="http://schemas.microsoft.com/office/2006/metadata/properties" xmlns:ns3="e2af1e4f-8c65-43a4-967e-e862b3906e61" xmlns:ns4="6b209d59-c377-45be-843f-fc9aadae7e8f" targetNamespace="http://schemas.microsoft.com/office/2006/metadata/properties" ma:root="true" ma:fieldsID="0e6d1270f73bba151839b486e141dd0a" ns3:_="" ns4:_="">
    <xsd:import namespace="e2af1e4f-8c65-43a4-967e-e862b3906e61"/>
    <xsd:import namespace="6b209d59-c377-45be-843f-fc9aadae7e8f"/>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af1e4f-8c65-43a4-967e-e862b3906e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b209d59-c377-45be-843f-fc9aadae7e8f"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576706-B4FC-4238-BFB5-DE55F49EF923}">
  <ds:schemaRefs>
    <ds:schemaRef ds:uri="http://schemas.microsoft.com/office/2006/metadata/properties"/>
    <ds:schemaRef ds:uri="http://schemas.microsoft.com/office/infopath/2007/PartnerControls"/>
    <ds:schemaRef ds:uri="e2af1e4f-8c65-43a4-967e-e862b3906e61"/>
    <ds:schemaRef ds:uri="http://purl.org/dc/terms/"/>
    <ds:schemaRef ds:uri="http://purl.org/dc/dcmitype/"/>
    <ds:schemaRef ds:uri="http://www.w3.org/XML/1998/namespace"/>
    <ds:schemaRef ds:uri="http://schemas.microsoft.com/office/2006/documentManagement/types"/>
    <ds:schemaRef ds:uri="http://schemas.openxmlformats.org/package/2006/metadata/core-properties"/>
    <ds:schemaRef ds:uri="6b209d59-c377-45be-843f-fc9aadae7e8f"/>
    <ds:schemaRef ds:uri="http://purl.org/dc/elements/1.1/"/>
  </ds:schemaRefs>
</ds:datastoreItem>
</file>

<file path=customXml/itemProps2.xml><?xml version="1.0" encoding="utf-8"?>
<ds:datastoreItem xmlns:ds="http://schemas.openxmlformats.org/officeDocument/2006/customXml" ds:itemID="{CBD1B6EC-5986-42FF-A981-C24EF21F1789}">
  <ds:schemaRefs>
    <ds:schemaRef ds:uri="http://schemas.microsoft.com/sharepoint/v3/contenttype/forms"/>
  </ds:schemaRefs>
</ds:datastoreItem>
</file>

<file path=customXml/itemProps3.xml><?xml version="1.0" encoding="utf-8"?>
<ds:datastoreItem xmlns:ds="http://schemas.openxmlformats.org/officeDocument/2006/customXml" ds:itemID="{45F0073A-B4CA-43A0-BABB-00580E793AAA}">
  <ds:schemaRefs>
    <ds:schemaRef ds:uri="6b209d59-c377-45be-843f-fc9aadae7e8f"/>
    <ds:schemaRef ds:uri="e2af1e4f-8c65-43a4-967e-e862b3906e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otalTime>1</TotalTime>
  <Words>2260</Words>
  <Application>Microsoft Office PowerPoint</Application>
  <PresentationFormat>Widescreen</PresentationFormat>
  <Paragraphs>258</Paragraphs>
  <Slides>24</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system-ui</vt:lpstr>
      <vt:lpstr>Just Another Hand</vt:lpstr>
      <vt:lpstr>Söhne</vt:lpstr>
      <vt:lpstr>-apple-system</vt:lpstr>
      <vt:lpstr>Instrument Serif</vt:lpstr>
      <vt:lpstr>Arial</vt:lpstr>
      <vt:lpstr>Green + Orange</vt:lpstr>
      <vt:lpstr>MusicNet Data</vt:lpstr>
      <vt:lpstr>Contents</vt:lpstr>
      <vt:lpstr>Motivations</vt:lpstr>
      <vt:lpstr>Data Preparation</vt:lpstr>
      <vt:lpstr>Data Preparation</vt:lpstr>
      <vt:lpstr>Data Preparation</vt:lpstr>
      <vt:lpstr>Data Preparation</vt:lpstr>
      <vt:lpstr>Data Preparation</vt:lpstr>
      <vt:lpstr>Data Preparation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Techniques</vt:lpstr>
      <vt:lpstr>PowerPoint Presentation</vt:lpstr>
      <vt:lpstr>PowerPoint Presentation</vt:lpstr>
      <vt:lpstr>PowerPoint Presentation</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 Story Productions @dstoryco</dc:title>
  <dc:subject/>
  <dc:creator>D Story Productions @dstoryco</dc:creator>
  <cp:keywords/>
  <dc:description/>
  <cp:lastModifiedBy>#TAN SZE JIN#</cp:lastModifiedBy>
  <cp:revision>2</cp:revision>
  <dcterms:created xsi:type="dcterms:W3CDTF">2024-02-21T05:51:25Z</dcterms:created>
  <dcterms:modified xsi:type="dcterms:W3CDTF">2024-04-22T16:28:40Z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0x010100AD5FD0BE727762488047E9E546A483C5</vt:lpwstr>
  </property>
</Properties>
</file>